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70" r:id="rId2"/>
    <p:sldId id="363" r:id="rId3"/>
    <p:sldId id="352" r:id="rId4"/>
    <p:sldId id="341" r:id="rId5"/>
    <p:sldId id="440" r:id="rId6"/>
    <p:sldId id="289" r:id="rId7"/>
    <p:sldId id="425" r:id="rId8"/>
    <p:sldId id="400" r:id="rId9"/>
    <p:sldId id="401" r:id="rId10"/>
    <p:sldId id="422" r:id="rId11"/>
    <p:sldId id="388" r:id="rId12"/>
    <p:sldId id="402" r:id="rId13"/>
    <p:sldId id="328" r:id="rId14"/>
    <p:sldId id="403" r:id="rId15"/>
    <p:sldId id="404" r:id="rId16"/>
    <p:sldId id="405" r:id="rId17"/>
    <p:sldId id="354" r:id="rId18"/>
    <p:sldId id="396" r:id="rId19"/>
    <p:sldId id="386" r:id="rId20"/>
    <p:sldId id="365" r:id="rId21"/>
    <p:sldId id="367" r:id="rId22"/>
    <p:sldId id="368" r:id="rId23"/>
    <p:sldId id="377" r:id="rId24"/>
    <p:sldId id="355" r:id="rId25"/>
    <p:sldId id="399" r:id="rId26"/>
    <p:sldId id="360" r:id="rId27"/>
    <p:sldId id="408" r:id="rId28"/>
    <p:sldId id="407" r:id="rId29"/>
    <p:sldId id="334" r:id="rId30"/>
    <p:sldId id="335" r:id="rId31"/>
    <p:sldId id="336" r:id="rId32"/>
    <p:sldId id="337" r:id="rId33"/>
    <p:sldId id="338" r:id="rId34"/>
    <p:sldId id="423" r:id="rId35"/>
    <p:sldId id="424" r:id="rId36"/>
  </p:sldIdLst>
  <p:sldSz cx="12192000" cy="6858000"/>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2F5597"/>
    <a:srgbClr val="E39E48"/>
    <a:srgbClr val="002060"/>
    <a:srgbClr val="5F0A0C"/>
    <a:srgbClr val="551E19"/>
    <a:srgbClr val="645B52"/>
    <a:srgbClr val="C8C2B3"/>
    <a:srgbClr val="7F5431"/>
    <a:srgbClr val="473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91" d="100"/>
          <a:sy n="91" d="100"/>
        </p:scale>
        <p:origin x="126" y="78"/>
      </p:cViewPr>
      <p:guideLst>
        <p:guide orient="horz" pos="2160"/>
        <p:guide pos="3840"/>
      </p:guideLst>
    </p:cSldViewPr>
  </p:slideViewPr>
  <p:outlineViewPr>
    <p:cViewPr>
      <p:scale>
        <a:sx n="33" d="100"/>
        <a:sy n="33" d="100"/>
      </p:scale>
      <p:origin x="0" y="3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4" y="2"/>
            <a:ext cx="2945659" cy="498135"/>
          </a:xfrm>
          <a:prstGeom prst="rect">
            <a:avLst/>
          </a:prstGeom>
        </p:spPr>
        <p:txBody>
          <a:bodyPr vert="horz" lIns="91440" tIns="45720" rIns="91440" bIns="45720" rtlCol="0"/>
          <a:lstStyle>
            <a:lvl1pPr algn="r">
              <a:defRPr sz="1200"/>
            </a:lvl1pPr>
          </a:lstStyle>
          <a:p>
            <a:fld id="{F137B0C3-2327-475C-93C3-E5494604D22B}" type="datetimeFigureOut">
              <a:rPr lang="zh-TW" altLang="en-US" smtClean="0"/>
              <a:t>2022/8/26</a:t>
            </a:fld>
            <a:endParaRPr lang="zh-TW" altLang="en-US"/>
          </a:p>
        </p:txBody>
      </p:sp>
      <p:sp>
        <p:nvSpPr>
          <p:cNvPr id="4" name="頁尾版面配置區 3"/>
          <p:cNvSpPr>
            <a:spLocks noGrp="1"/>
          </p:cNvSpPr>
          <p:nvPr>
            <p:ph type="ftr" sz="quarter" idx="2"/>
          </p:nvPr>
        </p:nvSpPr>
        <p:spPr>
          <a:xfrm>
            <a:off x="1" y="9430092"/>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30092"/>
            <a:ext cx="2945659" cy="498134"/>
          </a:xfrm>
          <a:prstGeom prst="rect">
            <a:avLst/>
          </a:prstGeom>
        </p:spPr>
        <p:txBody>
          <a:bodyPr vert="horz" lIns="91440" tIns="45720" rIns="91440" bIns="45720" rtlCol="0" anchor="b"/>
          <a:lstStyle>
            <a:lvl1pPr algn="r">
              <a:defRPr sz="1200"/>
            </a:lvl1pPr>
          </a:lstStyle>
          <a:p>
            <a:fld id="{ABD2BDD0-42CE-49F9-A0FF-995AEEF1143F}" type="slidenum">
              <a:rPr lang="zh-TW" altLang="en-US" smtClean="0"/>
              <a:t>‹#›</a:t>
            </a:fld>
            <a:endParaRPr lang="zh-TW" altLang="en-US"/>
          </a:p>
        </p:txBody>
      </p:sp>
    </p:spTree>
    <p:extLst>
      <p:ext uri="{BB962C8B-B14F-4D97-AF65-F5344CB8AC3E}">
        <p14:creationId xmlns:p14="http://schemas.microsoft.com/office/powerpoint/2010/main" val="16132883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9T15:21:09.694"/>
    </inkml:context>
    <inkml:brush xml:id="br0">
      <inkml:brushProperty name="width" value="0.3" units="cm"/>
      <inkml:brushProperty name="height" value="0.6" units="cm"/>
      <inkml:brushProperty name="color" value="#FFCCCC"/>
      <inkml:brushProperty name="tip" value="rectangle"/>
      <inkml:brushProperty name="rasterOp" value="maskPen"/>
      <inkml:brushProperty name="ignorePressure" value="1"/>
    </inkml:brush>
  </inkml:definitions>
  <inkml:trace contextRef="#ctx0" brushRef="#br0">150 321,'203'12,"-11"-1,1282-8,-753-6,8665 3,-9344 3,1 1,51 12,31 3,-6-14,-97-5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2"/>
            <a:ext cx="2945659" cy="498135"/>
          </a:xfrm>
          <a:prstGeom prst="rect">
            <a:avLst/>
          </a:prstGeom>
        </p:spPr>
        <p:txBody>
          <a:bodyPr vert="horz" lIns="91440" tIns="45720" rIns="91440" bIns="45720" rtlCol="0"/>
          <a:lstStyle>
            <a:lvl1pPr algn="r">
              <a:defRPr sz="1200"/>
            </a:lvl1pPr>
          </a:lstStyle>
          <a:p>
            <a:fld id="{6F8ED22A-8F98-4BA9-B305-CF4D33C9B874}" type="datetimeFigureOut">
              <a:rPr lang="zh-TW" altLang="en-US" smtClean="0"/>
              <a:t>2022/8/26</a:t>
            </a:fld>
            <a:endParaRPr lang="zh-TW" altLang="en-US"/>
          </a:p>
        </p:txBody>
      </p:sp>
      <p:sp>
        <p:nvSpPr>
          <p:cNvPr id="4" name="投影片影像版面配置區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E737117F-5B54-4A28-B3E4-4B5DA867397C}" type="slidenum">
              <a:rPr lang="zh-TW" altLang="en-US" smtClean="0"/>
              <a:t>‹#›</a:t>
            </a:fld>
            <a:endParaRPr lang="zh-TW" altLang="en-US"/>
          </a:p>
        </p:txBody>
      </p:sp>
    </p:spTree>
    <p:extLst>
      <p:ext uri="{BB962C8B-B14F-4D97-AF65-F5344CB8AC3E}">
        <p14:creationId xmlns:p14="http://schemas.microsoft.com/office/powerpoint/2010/main" val="79408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20892" rtl="0" eaLnBrk="1" fontAlgn="auto" latinLnBrk="0" hangingPunct="1">
              <a:lnSpc>
                <a:spcPct val="100000"/>
              </a:lnSpc>
              <a:spcBef>
                <a:spcPts val="0"/>
              </a:spcBef>
              <a:spcAft>
                <a:spcPts val="0"/>
              </a:spcAft>
              <a:buClrTx/>
              <a:buSzTx/>
              <a:buFontTx/>
              <a:buNone/>
              <a:tabLst/>
              <a:defRPr/>
            </a:pPr>
            <a:r>
              <a:rPr lang="zh-TW" altLang="en-US" sz="1400" dirty="0"/>
              <a:t>首先說明，本法全文</a:t>
            </a:r>
            <a:r>
              <a:rPr lang="en-US" altLang="zh-TW" sz="1400" dirty="0"/>
              <a:t>23</a:t>
            </a:r>
            <a:r>
              <a:rPr lang="zh-TW" altLang="en-US" sz="1400" dirty="0"/>
              <a:t>條，業於</a:t>
            </a:r>
            <a:r>
              <a:rPr lang="en-US" altLang="zh-TW" sz="1400" dirty="0"/>
              <a:t>110.11.19</a:t>
            </a:r>
            <a:r>
              <a:rPr lang="zh-TW" altLang="en-US" sz="1400" dirty="0"/>
              <a:t>經立法院三讀通過，總統</a:t>
            </a:r>
            <a:r>
              <a:rPr lang="en-US" altLang="zh-TW" sz="1400" dirty="0"/>
              <a:t>110.12.1</a:t>
            </a:r>
            <a:r>
              <a:rPr lang="zh-TW" altLang="en-US" sz="1400" dirty="0"/>
              <a:t>簽署公布，將於</a:t>
            </a:r>
            <a:r>
              <a:rPr lang="en-US" altLang="zh-TW" sz="1400" dirty="0"/>
              <a:t>111.6.1</a:t>
            </a:r>
            <a:r>
              <a:rPr lang="zh-TW" altLang="en-US" sz="1400" dirty="0"/>
              <a:t>施行。</a:t>
            </a:r>
            <a:endParaRPr lang="en-US" altLang="zh-TW" sz="1400" dirty="0"/>
          </a:p>
          <a:p>
            <a:pPr defTabSz="920892">
              <a:defRPr/>
            </a:pPr>
            <a:endParaRPr lang="en-US" altLang="zh-TW" sz="1400" dirty="0"/>
          </a:p>
          <a:p>
            <a:pPr defTabSz="920892">
              <a:defRPr/>
            </a:pPr>
            <a:r>
              <a:rPr lang="zh-TW" altLang="en-US" sz="1400" dirty="0"/>
              <a:t>本法三大核心概念，一是跟騷行為犯罪化（科以刑責）；二是聚焦性別暴力（須與性或性別有關，且違反意願）；</a:t>
            </a:r>
            <a:endParaRPr lang="en-US" altLang="zh-TW" sz="1400" dirty="0"/>
          </a:p>
          <a:p>
            <a:pPr defTabSz="920892">
              <a:defRPr/>
            </a:pPr>
            <a:r>
              <a:rPr lang="zh-TW" altLang="en-US" sz="1400" dirty="0"/>
              <a:t>三是刑案偵查與即時保護併行。</a:t>
            </a:r>
          </a:p>
        </p:txBody>
      </p:sp>
      <p:sp>
        <p:nvSpPr>
          <p:cNvPr id="4" name="投影片編號版面配置區 3"/>
          <p:cNvSpPr>
            <a:spLocks noGrp="1"/>
          </p:cNvSpPr>
          <p:nvPr>
            <p:ph type="sldNum" sz="quarter" idx="10"/>
          </p:nvPr>
        </p:nvSpPr>
        <p:spPr/>
        <p:txBody>
          <a:bodyPr/>
          <a:lstStyle/>
          <a:p>
            <a:fld id="{E737117F-5B54-4A28-B3E4-4B5DA867397C}" type="slidenum">
              <a:rPr lang="zh-TW" altLang="en-US" smtClean="0"/>
              <a:t>2</a:t>
            </a:fld>
            <a:endParaRPr lang="zh-TW" altLang="en-US"/>
          </a:p>
        </p:txBody>
      </p:sp>
    </p:spTree>
    <p:extLst>
      <p:ext uri="{BB962C8B-B14F-4D97-AF65-F5344CB8AC3E}">
        <p14:creationId xmlns:p14="http://schemas.microsoft.com/office/powerpoint/2010/main" val="295684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記者吳欣晏：「新北市一名女子在網路販售精油商品，他指控去年</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月份開始，認識一名男顧客，卻是惡夢的開始。」</a:t>
            </a:r>
          </a:p>
          <a:p>
            <a:r>
              <a:rPr lang="zh-TW" altLang="en-US" sz="1200" b="0" i="0" kern="1200" dirty="0">
                <a:solidFill>
                  <a:schemeClr val="tx1"/>
                </a:solidFill>
                <a:effectLst/>
                <a:latin typeface="+mn-lt"/>
                <a:ea typeface="+mn-ea"/>
                <a:cs typeface="+mn-cs"/>
              </a:rPr>
              <a:t>這名男顧客自稱是國籍航空的營運師，原本是說有一些產品問題想要私訊，最後卻開始閒聊說心事，透露自己婚姻出問題，被害人用自己離過婚當作經驗談，沒想到過沒多久，竟然接到前夫電話，說為何找人來恐嚇，這才知道是營運師搞的鬼，今年一月份，被害人去看牙醫，發現對方掛同一天同醫師的門診，甚至還看到男方多次到住家附近徘徊。</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鄰居只說，被害人住這邊很久，並沒有聽過他向其他人求助，只是重回現場，可以看到他住家窗戶的牆邊，裝設監視器，似乎很有警覺心，只是被害人指控自己遭到遭擾，最後報警關鍵，在今年</a:t>
            </a:r>
            <a:r>
              <a:rPr lang="en-US" altLang="zh-TW" dirty="0"/>
              <a:t>2</a:t>
            </a:r>
            <a:r>
              <a:rPr lang="zh-TW" altLang="en-US" dirty="0"/>
              <a:t>月，他發現對方闖入公寓，甚至到家門口東翻西找，讓他忍無可忍。</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事後，警方通知嫌犯到案，也發下告誡書，只是他供稱，自己和被害人是前男女朋友，態度相當囂張。</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35</a:t>
            </a:fld>
            <a:endParaRPr lang="zh-CN" altLang="en-US"/>
          </a:p>
        </p:txBody>
      </p:sp>
    </p:spTree>
    <p:extLst>
      <p:ext uri="{BB962C8B-B14F-4D97-AF65-F5344CB8AC3E}">
        <p14:creationId xmlns:p14="http://schemas.microsoft.com/office/powerpoint/2010/main" val="158085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98438" y="804863"/>
            <a:ext cx="7062787" cy="3973512"/>
          </a:xfrm>
        </p:spPr>
      </p:sp>
      <p:sp>
        <p:nvSpPr>
          <p:cNvPr id="3" name="備忘稿版面配置區 2"/>
          <p:cNvSpPr>
            <a:spLocks noGrp="1"/>
          </p:cNvSpPr>
          <p:nvPr>
            <p:ph type="body" idx="1"/>
          </p:nvPr>
        </p:nvSpPr>
        <p:spPr/>
        <p:txBody>
          <a:bodyPr/>
          <a:lstStyle/>
          <a:p>
            <a:pPr defTabSz="904524">
              <a:lnSpc>
                <a:spcPct val="150000"/>
              </a:lnSpc>
            </a:pPr>
            <a:endParaRPr lang="zh-TW" altLang="en-US" sz="18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473D0845-BCD9-4371-B444-62AC94F731E8}" type="slidenum">
              <a:rPr lang="zh-TW" altLang="en-US" smtClean="0"/>
              <a:t>10</a:t>
            </a:fld>
            <a:endParaRPr lang="zh-TW" altLang="en-US"/>
          </a:p>
        </p:txBody>
      </p:sp>
    </p:spTree>
    <p:extLst>
      <p:ext uri="{BB962C8B-B14F-4D97-AF65-F5344CB8AC3E}">
        <p14:creationId xmlns:p14="http://schemas.microsoft.com/office/powerpoint/2010/main" val="147492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t>本法也將警察機關一直在做的家暴等婦幼案件的約制告誡書面化</a:t>
            </a:r>
            <a:endParaRPr lang="en-US" altLang="zh-TW" sz="1400" dirty="0"/>
          </a:p>
          <a:p>
            <a:endParaRPr lang="en-US" altLang="zh-TW" sz="1400" dirty="0"/>
          </a:p>
          <a:p>
            <a:r>
              <a:rPr lang="zh-TW" altLang="en-US" sz="1400" dirty="0"/>
              <a:t>＃第</a:t>
            </a:r>
            <a:r>
              <a:rPr lang="en-US" altLang="zh-TW" sz="1400" dirty="0"/>
              <a:t>4</a:t>
            </a:r>
            <a:r>
              <a:rPr lang="zh-TW" altLang="en-US" sz="1400" dirty="0"/>
              <a:t>條　警察機關受理跟蹤騷擾行為案件，應即開始調查、製作書面紀錄，並告知被害人得行使之權利及服務措施。</a:t>
            </a:r>
          </a:p>
          <a:p>
            <a:r>
              <a:rPr lang="zh-TW" altLang="en-US" sz="1400" dirty="0"/>
              <a:t>前項案件經調查有跟蹤騷擾行為之犯罪嫌疑者，警察機關應依職權或被害人之請求，核發書面告誡予行為人；必要時，並應採取其他保護被害人之適當措施。</a:t>
            </a:r>
          </a:p>
          <a:p>
            <a:r>
              <a:rPr lang="zh-TW" altLang="en-US" sz="1400" dirty="0"/>
              <a:t>行為人或被害人對於警察機關核發或不核發書面告誡不服時，得於收受書面告誡或不核發書面告誡之通知後十日內，經原警察機關向其上級警察機關表示異議。</a:t>
            </a:r>
          </a:p>
          <a:p>
            <a:r>
              <a:rPr lang="zh-TW" altLang="en-US" sz="1400" dirty="0"/>
              <a:t>前項異議，原警察機關認為有理由者，應立即更正之；認為無理由者，應於五日內加具書面理由送上級警察機關決定。上級警察機關認為有理由者，應立即更正之；認為無理由者，應予維持。</a:t>
            </a:r>
          </a:p>
          <a:p>
            <a:r>
              <a:rPr lang="zh-TW" altLang="en-US" sz="1400" dirty="0"/>
              <a:t>行為人或被害人對於前項上級警察機關之決定，不得再聲明不服。</a:t>
            </a:r>
          </a:p>
          <a:p>
            <a:endParaRPr lang="zh-TW" altLang="en-US" dirty="0"/>
          </a:p>
        </p:txBody>
      </p:sp>
      <p:sp>
        <p:nvSpPr>
          <p:cNvPr id="4" name="投影片編號版面配置區 3"/>
          <p:cNvSpPr>
            <a:spLocks noGrp="1"/>
          </p:cNvSpPr>
          <p:nvPr>
            <p:ph type="sldNum" sz="quarter" idx="10"/>
          </p:nvPr>
        </p:nvSpPr>
        <p:spPr/>
        <p:txBody>
          <a:bodyPr/>
          <a:lstStyle/>
          <a:p>
            <a:fld id="{E737117F-5B54-4A28-B3E4-4B5DA867397C}" type="slidenum">
              <a:rPr lang="zh-TW" altLang="en-US" smtClean="0"/>
              <a:t>20</a:t>
            </a:fld>
            <a:endParaRPr lang="zh-TW" altLang="en-US"/>
          </a:p>
        </p:txBody>
      </p:sp>
    </p:spTree>
    <p:extLst>
      <p:ext uri="{BB962C8B-B14F-4D97-AF65-F5344CB8AC3E}">
        <p14:creationId xmlns:p14="http://schemas.microsoft.com/office/powerpoint/2010/main" val="111293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t>這是對書面告誡核發或不核發表示異議的救濟流程</a:t>
            </a:r>
            <a:endParaRPr lang="en-US" altLang="zh-TW" sz="1400" dirty="0"/>
          </a:p>
          <a:p>
            <a:endParaRPr lang="en-US" altLang="zh-TW" sz="1400" dirty="0"/>
          </a:p>
          <a:p>
            <a:r>
              <a:rPr lang="zh-TW" altLang="en-US" sz="1400" dirty="0"/>
              <a:t>＃第</a:t>
            </a:r>
            <a:r>
              <a:rPr lang="en-US" altLang="zh-TW" sz="1400" dirty="0"/>
              <a:t>4</a:t>
            </a:r>
            <a:r>
              <a:rPr lang="zh-TW" altLang="en-US" sz="1400" dirty="0"/>
              <a:t>條　警察機關受理跟蹤騷擾行為案件，應即開始調查、製作書面紀錄，並告知被害人得行使之權利及服務措施。</a:t>
            </a:r>
          </a:p>
          <a:p>
            <a:r>
              <a:rPr lang="zh-TW" altLang="en-US" sz="1400" dirty="0"/>
              <a:t>前項案件經調查有跟蹤騷擾行為之犯罪嫌疑者，警察機關應依職權或被害人之請求，核發書面告誡予行為人；必要時，並應採取其他保護被害人之適當措施。</a:t>
            </a:r>
          </a:p>
          <a:p>
            <a:r>
              <a:rPr lang="zh-TW" altLang="en-US" sz="1400" dirty="0"/>
              <a:t>行為人或被害人對於警察機關核發或不核發書面告誡不服時，得於收受書面告誡或不核發書面告誡之通知後十日內，經原警察機關向其上級警察機關表示異議。</a:t>
            </a:r>
          </a:p>
          <a:p>
            <a:r>
              <a:rPr lang="zh-TW" altLang="en-US" sz="1400" dirty="0"/>
              <a:t>前項異議，原警察機關認為有理由者，應立即更正之；認為無理由者，應於五日內加具書面理由送上級警察機關決定。上級警察機關認為有理由者，應立即更正之；認為無理由者，應予維持。</a:t>
            </a:r>
          </a:p>
          <a:p>
            <a:r>
              <a:rPr lang="zh-TW" altLang="en-US" sz="1400" dirty="0"/>
              <a:t>行為人或被害人對於前項上級警察機關之決定，不得再聲明不服。</a:t>
            </a:r>
          </a:p>
          <a:p>
            <a:endParaRPr lang="zh-TW" altLang="en-US" sz="1400" dirty="0"/>
          </a:p>
        </p:txBody>
      </p:sp>
      <p:sp>
        <p:nvSpPr>
          <p:cNvPr id="4" name="投影片編號版面配置區 3"/>
          <p:cNvSpPr>
            <a:spLocks noGrp="1"/>
          </p:cNvSpPr>
          <p:nvPr>
            <p:ph type="sldNum" sz="quarter" idx="10"/>
          </p:nvPr>
        </p:nvSpPr>
        <p:spPr/>
        <p:txBody>
          <a:bodyPr/>
          <a:lstStyle/>
          <a:p>
            <a:fld id="{E737117F-5B54-4A28-B3E4-4B5DA867397C}" type="slidenum">
              <a:rPr lang="zh-TW" altLang="en-US" smtClean="0"/>
              <a:t>21</a:t>
            </a:fld>
            <a:endParaRPr lang="zh-TW" altLang="en-US"/>
          </a:p>
        </p:txBody>
      </p:sp>
    </p:spTree>
    <p:extLst>
      <p:ext uri="{BB962C8B-B14F-4D97-AF65-F5344CB8AC3E}">
        <p14:creationId xmlns:p14="http://schemas.microsoft.com/office/powerpoint/2010/main" val="202422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t>這是保護令機制，有關保護令聲請，原則上被害人報案後，須經警察對行為人書面告誡，且行為人於書面告誡核發後</a:t>
            </a:r>
            <a:r>
              <a:rPr lang="en-US" altLang="zh-TW" sz="1400" dirty="0"/>
              <a:t>2</a:t>
            </a:r>
            <a:r>
              <a:rPr lang="zh-TW" altLang="en-US" sz="1400" dirty="0"/>
              <a:t>年內再為跟蹤騷擾行為，被害人方得向法院聲請保護令，至其例外，則為檢察官及警察機關得依職權向法院聲請保護令；另外，被害人如為家暴法保護對象，應依家暴法聲請保護令，不適用本法保護令規定；又保護令條款，除了禁止跟騷、命遠離外，另設有病因性案件由衛生機關執行治療性處遇計畫的條款。</a:t>
            </a:r>
          </a:p>
          <a:p>
            <a:endParaRPr lang="en-US" altLang="zh-TW" sz="1400" dirty="0"/>
          </a:p>
          <a:p>
            <a:r>
              <a:rPr lang="zh-TW" altLang="en-US" sz="1400" dirty="0"/>
              <a:t>＃第</a:t>
            </a:r>
            <a:r>
              <a:rPr lang="en-US" altLang="zh-TW" sz="1400" dirty="0"/>
              <a:t>5</a:t>
            </a:r>
            <a:r>
              <a:rPr lang="zh-TW" altLang="en-US" sz="1400" dirty="0"/>
              <a:t>條  行為人經警察機關依前條第二項規定為書面告誡後二年內，再為跟蹤騷擾行為者，被害人得向法院聲請保護令；被害人為未成年人、身心障礙者或因故難以委任代理人者，其配偶、法定代理人、三親等內之血親或姻親，得為其向法院聲請之。</a:t>
            </a:r>
          </a:p>
          <a:p>
            <a:r>
              <a:rPr lang="zh-TW" altLang="en-US" sz="1400" dirty="0"/>
              <a:t>檢察官或警察機關得依職權向法院聲請保護令。</a:t>
            </a:r>
          </a:p>
          <a:p>
            <a:r>
              <a:rPr lang="zh-TW" altLang="en-US" sz="1400" dirty="0"/>
              <a:t>保護令之聲請、撤銷、變更、延長及抗告，均免徵裁判費，並準用民事訴訟法第</a:t>
            </a:r>
            <a:r>
              <a:rPr lang="en-US" altLang="zh-TW" sz="1400" dirty="0"/>
              <a:t>77</a:t>
            </a:r>
            <a:r>
              <a:rPr lang="zh-TW" altLang="en-US" sz="1400" dirty="0"/>
              <a:t>條之</a:t>
            </a:r>
            <a:r>
              <a:rPr lang="en-US" altLang="zh-TW" sz="1400" dirty="0"/>
              <a:t>23</a:t>
            </a:r>
            <a:r>
              <a:rPr lang="zh-TW" altLang="en-US" sz="1400" dirty="0"/>
              <a:t>第</a:t>
            </a:r>
            <a:r>
              <a:rPr lang="en-US" altLang="zh-TW" sz="1400" dirty="0"/>
              <a:t>4</a:t>
            </a:r>
            <a:r>
              <a:rPr lang="zh-TW" altLang="en-US" sz="1400" dirty="0"/>
              <a:t>項規定。</a:t>
            </a:r>
          </a:p>
          <a:p>
            <a:r>
              <a:rPr lang="zh-TW" altLang="en-US" sz="1400" dirty="0"/>
              <a:t>家庭暴力防治法所定家庭成員間、現有或曾有親密關係之未同居伴侶間之跟蹤騷擾行為，應依家庭暴力防治法規定聲請民事保護令，不適用本法關於保護令之規定。</a:t>
            </a:r>
          </a:p>
          <a:p>
            <a:endParaRPr lang="zh-TW" altLang="en-US" sz="1400" dirty="0"/>
          </a:p>
          <a:p>
            <a:r>
              <a:rPr lang="zh-TW" altLang="en-US" sz="1400" dirty="0"/>
              <a:t>＃第</a:t>
            </a:r>
            <a:r>
              <a:rPr lang="en-US" altLang="zh-TW" sz="1400" dirty="0"/>
              <a:t>12</a:t>
            </a:r>
            <a:r>
              <a:rPr lang="zh-TW" altLang="en-US" sz="1400" dirty="0"/>
              <a:t>條  法院於審理終結後，認有跟蹤騷擾行為之事實且有必要者，應依聲請或依職權核發包括下列一款或數款之保護令：</a:t>
            </a:r>
          </a:p>
          <a:p>
            <a:r>
              <a:rPr lang="zh-TW" altLang="en-US" sz="1400" dirty="0"/>
              <a:t>一、禁止相對人為第三條第一項各款行為之一，並得命相對人遠離特定場所一定距離。</a:t>
            </a:r>
          </a:p>
          <a:p>
            <a:r>
              <a:rPr lang="zh-TW" altLang="en-US" sz="1400" dirty="0"/>
              <a:t>二、禁止相對人查閱被害人戶籍資料。</a:t>
            </a:r>
          </a:p>
          <a:p>
            <a:r>
              <a:rPr lang="zh-TW" altLang="en-US" sz="1400" dirty="0"/>
              <a:t>三、命相對人完成治療性處遇計畫。</a:t>
            </a:r>
          </a:p>
          <a:p>
            <a:r>
              <a:rPr lang="zh-TW" altLang="en-US" sz="1400" dirty="0"/>
              <a:t>四、其他為防止相對人再為跟蹤騷擾行為之必要措施。</a:t>
            </a:r>
          </a:p>
          <a:p>
            <a:r>
              <a:rPr lang="zh-TW" altLang="en-US" sz="1400" dirty="0"/>
              <a:t>相對人治療性處遇計畫相關規範，由中央衛生主管機關定之。</a:t>
            </a:r>
          </a:p>
          <a:p>
            <a:r>
              <a:rPr lang="zh-TW" altLang="en-US" sz="1400" dirty="0"/>
              <a:t>保護令得不記載聲請人之住所、居所及其他聯絡資訊。</a:t>
            </a:r>
          </a:p>
          <a:p>
            <a:endParaRPr lang="zh-TW" altLang="en-US" sz="1400" dirty="0"/>
          </a:p>
          <a:p>
            <a:r>
              <a:rPr lang="zh-TW" altLang="en-US" sz="1400" dirty="0"/>
              <a:t>＃第</a:t>
            </a:r>
            <a:r>
              <a:rPr lang="en-US" altLang="zh-TW" sz="1400" dirty="0"/>
              <a:t>13</a:t>
            </a:r>
            <a:r>
              <a:rPr lang="zh-TW" altLang="en-US" sz="1400" dirty="0"/>
              <a:t>條  保護令有效期間最長為二年，自核發時起生效。</a:t>
            </a:r>
          </a:p>
          <a:p>
            <a:r>
              <a:rPr lang="zh-TW" altLang="en-US" sz="1400" dirty="0"/>
              <a:t>保護令有效期間屆滿前，法院得依被害人或第五條第一項後段規定聲請權人之聲請或依職權撤銷、變更或延長之；保護令有效期間之延長，每次不得超過二年。</a:t>
            </a:r>
          </a:p>
          <a:p>
            <a:r>
              <a:rPr lang="zh-TW" altLang="en-US" sz="1400" dirty="0"/>
              <a:t>檢察官或警察機關得為前項延長保護令之聲請。</a:t>
            </a:r>
          </a:p>
          <a:p>
            <a:r>
              <a:rPr lang="zh-TW" altLang="en-US" sz="1400" dirty="0"/>
              <a:t>被害人或第五條第一項後段規定聲請權人聲請變更或延長保護令，於法院裁定前，原保護令不失其效力。檢察官及警察機關依前項規定聲請延長保護令，亦同。</a:t>
            </a:r>
          </a:p>
          <a:p>
            <a:r>
              <a:rPr lang="zh-TW" altLang="en-US" sz="1400" dirty="0"/>
              <a:t>法院受理延長保護令之聲請後，應即時通知被害人、聲請人、相對人、檢察官及警察機關。</a:t>
            </a:r>
            <a:endParaRPr lang="zh-TW" altLang="en-US" dirty="0"/>
          </a:p>
        </p:txBody>
      </p:sp>
      <p:sp>
        <p:nvSpPr>
          <p:cNvPr id="4" name="投影片編號版面配置區 3"/>
          <p:cNvSpPr>
            <a:spLocks noGrp="1"/>
          </p:cNvSpPr>
          <p:nvPr>
            <p:ph type="sldNum" sz="quarter" idx="10"/>
          </p:nvPr>
        </p:nvSpPr>
        <p:spPr/>
        <p:txBody>
          <a:bodyPr/>
          <a:lstStyle/>
          <a:p>
            <a:fld id="{E737117F-5B54-4A28-B3E4-4B5DA867397C}" type="slidenum">
              <a:rPr lang="zh-TW" altLang="en-US" smtClean="0"/>
              <a:t>22</a:t>
            </a:fld>
            <a:endParaRPr lang="zh-TW" altLang="en-US"/>
          </a:p>
        </p:txBody>
      </p:sp>
    </p:spTree>
    <p:extLst>
      <p:ext uri="{BB962C8B-B14F-4D97-AF65-F5344CB8AC3E}">
        <p14:creationId xmlns:p14="http://schemas.microsoft.com/office/powerpoint/2010/main" val="147794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t>＃策略</a:t>
            </a:r>
            <a:r>
              <a:rPr lang="en-US" altLang="zh-TW" sz="1400" dirty="0"/>
              <a:t>/</a:t>
            </a:r>
            <a:r>
              <a:rPr lang="zh-TW" altLang="en-US" sz="1400" dirty="0"/>
              <a:t>跟蹤騷擾案件往往持續長達數年甚有長達數十年者，除被害人不堪其擾，其實也有許多加害人深陷情感漩渦無法自拔，甚有精神疾病問題，嚴重案件常有衍生恐嚇危害安全罪、強制罪，甚或性騷擾防治法第</a:t>
            </a:r>
            <a:r>
              <a:rPr lang="en-US" altLang="zh-TW" sz="1400" dirty="0"/>
              <a:t>25</a:t>
            </a:r>
            <a:r>
              <a:rPr lang="zh-TW" altLang="en-US" sz="1400" dirty="0"/>
              <a:t>條性觸摸罪、傷害罪情形，雖然一般跟蹤騷擾罪不在預防性羈押適用之列，仍可以注意往這些犯罪事證進行蒐證，以利檢察官依據刑事訴訟法聲請預防性羈押。</a:t>
            </a:r>
          </a:p>
          <a:p>
            <a:endParaRPr lang="en-US" altLang="zh-TW" sz="1400" dirty="0"/>
          </a:p>
          <a:p>
            <a:r>
              <a:rPr lang="zh-TW" altLang="en-US" sz="1400" dirty="0"/>
              <a:t>另提醒，縱然法官、檢察官認為案件尚無實施預防性羈押必要，仍可依據刑訴</a:t>
            </a:r>
            <a:r>
              <a:rPr lang="en-US" altLang="zh-TW" sz="1400" dirty="0"/>
              <a:t>§ 116-2∽117-1</a:t>
            </a:r>
            <a:r>
              <a:rPr lang="zh-TW" altLang="en-US" sz="1400" dirty="0"/>
              <a:t>實施羈押替代處分，包括禁止被告對被害人騷擾、施暴，或命被告到一定處所報到，甚至實施電子腳鐐科技監控等，警察機關也要視個案情節，適時建請檢察官啟動相關作為。</a:t>
            </a:r>
            <a:endParaRPr lang="en-US" altLang="zh-TW" sz="1400" dirty="0"/>
          </a:p>
          <a:p>
            <a:endParaRPr lang="en-US" altLang="zh-TW" sz="1400" dirty="0"/>
          </a:p>
          <a:p>
            <a:r>
              <a:rPr lang="zh-TW" altLang="en-US" sz="1400" dirty="0"/>
              <a:t>＃第</a:t>
            </a:r>
            <a:r>
              <a:rPr lang="en-US" altLang="zh-TW" sz="1400" dirty="0"/>
              <a:t>21</a:t>
            </a:r>
            <a:r>
              <a:rPr lang="zh-TW" altLang="en-US" sz="1400" dirty="0"/>
              <a:t>條　行為人經法官訊問後，認其犯第</a:t>
            </a:r>
            <a:r>
              <a:rPr lang="en-US" altLang="zh-TW" sz="1400" dirty="0"/>
              <a:t>18</a:t>
            </a:r>
            <a:r>
              <a:rPr lang="zh-TW" altLang="en-US" sz="1400" dirty="0"/>
              <a:t>條第</a:t>
            </a:r>
            <a:r>
              <a:rPr lang="en-US" altLang="zh-TW" sz="1400" dirty="0"/>
              <a:t>2</a:t>
            </a:r>
            <a:r>
              <a:rPr lang="zh-TW" altLang="en-US" sz="1400" dirty="0"/>
              <a:t>項、第</a:t>
            </a:r>
            <a:r>
              <a:rPr lang="en-US" altLang="zh-TW" sz="1400" dirty="0"/>
              <a:t>19</a:t>
            </a:r>
            <a:r>
              <a:rPr lang="zh-TW" altLang="en-US" sz="1400" dirty="0"/>
              <a:t>條之罪嫌疑重大，有事實足認為有反覆實行之虞，而有羈押之必要者，得羈押之。</a:t>
            </a:r>
          </a:p>
        </p:txBody>
      </p:sp>
      <p:sp>
        <p:nvSpPr>
          <p:cNvPr id="4" name="投影片編號版面配置區 3"/>
          <p:cNvSpPr>
            <a:spLocks noGrp="1"/>
          </p:cNvSpPr>
          <p:nvPr>
            <p:ph type="sldNum" sz="quarter" idx="10"/>
          </p:nvPr>
        </p:nvSpPr>
        <p:spPr/>
        <p:txBody>
          <a:bodyPr/>
          <a:lstStyle/>
          <a:p>
            <a:fld id="{E737117F-5B54-4A28-B3E4-4B5DA867397C}" type="slidenum">
              <a:rPr lang="zh-TW" altLang="en-US" smtClean="0"/>
              <a:t>26</a:t>
            </a:fld>
            <a:endParaRPr lang="zh-TW" altLang="en-US"/>
          </a:p>
        </p:txBody>
      </p:sp>
    </p:spTree>
    <p:extLst>
      <p:ext uri="{BB962C8B-B14F-4D97-AF65-F5344CB8AC3E}">
        <p14:creationId xmlns:p14="http://schemas.microsoft.com/office/powerpoint/2010/main" val="92460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t>這是對書面告誡核發或不核發表示異議的救濟流程</a:t>
            </a:r>
            <a:endParaRPr lang="en-US" altLang="zh-TW" sz="1400" dirty="0"/>
          </a:p>
          <a:p>
            <a:endParaRPr lang="en-US" altLang="zh-TW" sz="1400" dirty="0"/>
          </a:p>
          <a:p>
            <a:r>
              <a:rPr lang="zh-TW" altLang="en-US" sz="1400" dirty="0"/>
              <a:t>＃本法第</a:t>
            </a:r>
            <a:r>
              <a:rPr lang="en-US" altLang="zh-TW" sz="1400" dirty="0"/>
              <a:t>4</a:t>
            </a:r>
            <a:r>
              <a:rPr lang="zh-TW" altLang="en-US" sz="1400" dirty="0"/>
              <a:t>條　警察機關受理跟蹤騷擾行為案件，應即開始調查、製作書面紀錄，並告知被害人得行使之權利及服務措施。</a:t>
            </a:r>
          </a:p>
          <a:p>
            <a:r>
              <a:rPr lang="zh-TW" altLang="en-US" sz="1400" dirty="0"/>
              <a:t>前項案件經調查有跟蹤騷擾行為之犯罪嫌疑者，警察機關應依職權或被害人之請求，核發書面告誡予行為人；必要時，並應採取其他保護被害人之適當措施。</a:t>
            </a:r>
          </a:p>
          <a:p>
            <a:r>
              <a:rPr lang="zh-TW" altLang="en-US" sz="1400" dirty="0"/>
              <a:t>行為人或被害人對於警察機關核發或不核發書面告誡不服時，得於收受書面告誡或不核發書面告誡之通知後十日內，經原警察機關向其上級警察機關表示異議。</a:t>
            </a:r>
          </a:p>
          <a:p>
            <a:r>
              <a:rPr lang="zh-TW" altLang="en-US" sz="1400" dirty="0"/>
              <a:t>前項異議，原警察機關認為有理由者，應立即更正之；認為無理由者，應於五日內加具書面理由送上級警察機關決定。上級警察機關認為有理由者，應立即更正之；認為無理由者，應予維持。</a:t>
            </a:r>
          </a:p>
          <a:p>
            <a:r>
              <a:rPr lang="zh-TW" altLang="en-US" sz="1400" dirty="0"/>
              <a:t>行為人或被害人對於前項上級警察機關之決定，不得再聲明不服。</a:t>
            </a:r>
          </a:p>
          <a:p>
            <a:endParaRPr lang="zh-TW" altLang="en-US" sz="1400" dirty="0"/>
          </a:p>
        </p:txBody>
      </p:sp>
      <p:sp>
        <p:nvSpPr>
          <p:cNvPr id="4" name="投影片編號版面配置區 3"/>
          <p:cNvSpPr>
            <a:spLocks noGrp="1"/>
          </p:cNvSpPr>
          <p:nvPr>
            <p:ph type="sldNum" sz="quarter" idx="10"/>
          </p:nvPr>
        </p:nvSpPr>
        <p:spPr/>
        <p:txBody>
          <a:bodyPr/>
          <a:lstStyle/>
          <a:p>
            <a:fld id="{E737117F-5B54-4A28-B3E4-4B5DA867397C}" type="slidenum">
              <a:rPr lang="zh-TW" altLang="en-US" smtClean="0"/>
              <a:t>28</a:t>
            </a:fld>
            <a:endParaRPr lang="zh-TW" altLang="en-US"/>
          </a:p>
        </p:txBody>
      </p:sp>
    </p:spTree>
    <p:extLst>
      <p:ext uri="{BB962C8B-B14F-4D97-AF65-F5344CB8AC3E}">
        <p14:creationId xmlns:p14="http://schemas.microsoft.com/office/powerpoint/2010/main" val="202422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737117F-5B54-4A28-B3E4-4B5DA867397C}" type="slidenum">
              <a:rPr lang="zh-TW" altLang="en-US" smtClean="0"/>
              <a:t>31</a:t>
            </a:fld>
            <a:endParaRPr lang="zh-TW" altLang="en-US"/>
          </a:p>
        </p:txBody>
      </p:sp>
    </p:spTree>
    <p:extLst>
      <p:ext uri="{BB962C8B-B14F-4D97-AF65-F5344CB8AC3E}">
        <p14:creationId xmlns:p14="http://schemas.microsoft.com/office/powerpoint/2010/main" val="196580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南投出現</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跟騷法</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羈押首例</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男子為求復合開啟</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奪命連環叩</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更至前女友家意圖點燃汽油彈 警方向法院聲押獲准</a:t>
            </a:r>
          </a:p>
          <a:p>
            <a:r>
              <a:rPr lang="en-US" altLang="zh-CN" dirty="0"/>
              <a:t>https://www.youtube.com/watch?v=uxRxnkBe0Y0</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34</a:t>
            </a:fld>
            <a:endParaRPr lang="zh-CN" altLang="en-US"/>
          </a:p>
        </p:txBody>
      </p:sp>
    </p:spTree>
    <p:extLst>
      <p:ext uri="{BB962C8B-B14F-4D97-AF65-F5344CB8AC3E}">
        <p14:creationId xmlns:p14="http://schemas.microsoft.com/office/powerpoint/2010/main" val="158085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C33864-0BCB-4E4F-A104-C6433FBD5245}"/>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697E493-9070-4BE9-860E-F0DC892AE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C5C76AC-F421-49B7-9828-7A94E256397E}"/>
              </a:ext>
            </a:extLst>
          </p:cNvPr>
          <p:cNvSpPr>
            <a:spLocks noGrp="1"/>
          </p:cNvSpPr>
          <p:nvPr>
            <p:ph type="dt" sz="half" idx="10"/>
          </p:nvPr>
        </p:nvSpPr>
        <p:spPr/>
        <p:txBody>
          <a:bodyPr/>
          <a:lstStyle/>
          <a:p>
            <a:fld id="{C79DC23A-6013-4486-AF96-D1FB7AAA04C4}" type="datetime1">
              <a:rPr lang="zh-TW" altLang="en-US" smtClean="0"/>
              <a:t>2022/8/26</a:t>
            </a:fld>
            <a:endParaRPr lang="zh-TW" altLang="en-US"/>
          </a:p>
        </p:txBody>
      </p:sp>
      <p:sp>
        <p:nvSpPr>
          <p:cNvPr id="5" name="頁尾版面配置區 4">
            <a:extLst>
              <a:ext uri="{FF2B5EF4-FFF2-40B4-BE49-F238E27FC236}">
                <a16:creationId xmlns:a16="http://schemas.microsoft.com/office/drawing/2014/main" id="{601DB717-BA03-43C1-9A06-85D94AFADF0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42420AE-2A41-4262-A87C-FE3904D5846B}"/>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37165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DE99D2-5372-4DCA-A847-5EB6D4D3A34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2583F1B-1090-4F8E-87AB-58B75FC6D54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BB59871-4DF5-4415-84CC-1886377E8BE8}"/>
              </a:ext>
            </a:extLst>
          </p:cNvPr>
          <p:cNvSpPr>
            <a:spLocks noGrp="1"/>
          </p:cNvSpPr>
          <p:nvPr>
            <p:ph type="dt" sz="half" idx="10"/>
          </p:nvPr>
        </p:nvSpPr>
        <p:spPr/>
        <p:txBody>
          <a:bodyPr/>
          <a:lstStyle/>
          <a:p>
            <a:fld id="{23764745-D173-49D7-B802-7BADC562B45B}" type="datetime1">
              <a:rPr lang="zh-TW" altLang="en-US" smtClean="0"/>
              <a:t>2022/8/26</a:t>
            </a:fld>
            <a:endParaRPr lang="zh-TW" altLang="en-US"/>
          </a:p>
        </p:txBody>
      </p:sp>
      <p:sp>
        <p:nvSpPr>
          <p:cNvPr id="5" name="頁尾版面配置區 4">
            <a:extLst>
              <a:ext uri="{FF2B5EF4-FFF2-40B4-BE49-F238E27FC236}">
                <a16:creationId xmlns:a16="http://schemas.microsoft.com/office/drawing/2014/main" id="{197E85A6-B6B2-4E1A-B43C-9B149FAF499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F1B1C70-BCCF-493B-A8F1-7329600A930B}"/>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122852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766F192-0A0D-46ED-9899-B1273743D6F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A268FDB9-C79B-4F61-AF57-84B9EE46C96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9C4EFDA-7146-4CC6-9D5B-9FC4C4F1F0B2}"/>
              </a:ext>
            </a:extLst>
          </p:cNvPr>
          <p:cNvSpPr>
            <a:spLocks noGrp="1"/>
          </p:cNvSpPr>
          <p:nvPr>
            <p:ph type="dt" sz="half" idx="10"/>
          </p:nvPr>
        </p:nvSpPr>
        <p:spPr/>
        <p:txBody>
          <a:bodyPr/>
          <a:lstStyle/>
          <a:p>
            <a:fld id="{5DC75433-2CA5-456E-936F-5961D1038BA2}" type="datetime1">
              <a:rPr lang="zh-TW" altLang="en-US" smtClean="0"/>
              <a:t>2022/8/26</a:t>
            </a:fld>
            <a:endParaRPr lang="zh-TW" altLang="en-US"/>
          </a:p>
        </p:txBody>
      </p:sp>
      <p:sp>
        <p:nvSpPr>
          <p:cNvPr id="5" name="頁尾版面配置區 4">
            <a:extLst>
              <a:ext uri="{FF2B5EF4-FFF2-40B4-BE49-F238E27FC236}">
                <a16:creationId xmlns:a16="http://schemas.microsoft.com/office/drawing/2014/main" id="{302E8512-1E14-45A0-9F06-1E4595DB459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F26909C-DF9D-4B00-9F11-05F4799D8CAC}"/>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371125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E75FBC-3A74-4944-867D-A4B2AD603AB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9431193-172A-47E6-9943-B1E60D553B4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B6A95D3-12C3-4DE8-93A4-7F4547B6AC8A}"/>
              </a:ext>
            </a:extLst>
          </p:cNvPr>
          <p:cNvSpPr>
            <a:spLocks noGrp="1"/>
          </p:cNvSpPr>
          <p:nvPr>
            <p:ph type="dt" sz="half" idx="10"/>
          </p:nvPr>
        </p:nvSpPr>
        <p:spPr/>
        <p:txBody>
          <a:bodyPr/>
          <a:lstStyle/>
          <a:p>
            <a:fld id="{E62A04A5-1069-41DB-9758-EAC54A6336A5}" type="datetime1">
              <a:rPr lang="zh-TW" altLang="en-US" smtClean="0"/>
              <a:t>2022/8/26</a:t>
            </a:fld>
            <a:endParaRPr lang="zh-TW" altLang="en-US"/>
          </a:p>
        </p:txBody>
      </p:sp>
      <p:sp>
        <p:nvSpPr>
          <p:cNvPr id="5" name="頁尾版面配置區 4">
            <a:extLst>
              <a:ext uri="{FF2B5EF4-FFF2-40B4-BE49-F238E27FC236}">
                <a16:creationId xmlns:a16="http://schemas.microsoft.com/office/drawing/2014/main" id="{EF7DBB71-2086-4AC5-83A3-51E92C1EAFE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202C6F3-60FA-42E9-B04A-EB54E3F58974}"/>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288584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0A4076-E49E-4309-92FA-1D0FFD8BCC4C}"/>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6A673DB-FF68-42C5-9EB7-DA4622A2F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6889E84-D60C-4DA4-96B3-C0449BC5DE73}"/>
              </a:ext>
            </a:extLst>
          </p:cNvPr>
          <p:cNvSpPr>
            <a:spLocks noGrp="1"/>
          </p:cNvSpPr>
          <p:nvPr>
            <p:ph type="dt" sz="half" idx="10"/>
          </p:nvPr>
        </p:nvSpPr>
        <p:spPr/>
        <p:txBody>
          <a:bodyPr/>
          <a:lstStyle/>
          <a:p>
            <a:fld id="{875602B5-0C58-48BC-A6C9-A45F280B60D6}" type="datetime1">
              <a:rPr lang="zh-TW" altLang="en-US" smtClean="0"/>
              <a:t>2022/8/26</a:t>
            </a:fld>
            <a:endParaRPr lang="zh-TW" altLang="en-US"/>
          </a:p>
        </p:txBody>
      </p:sp>
      <p:sp>
        <p:nvSpPr>
          <p:cNvPr id="5" name="頁尾版面配置區 4">
            <a:extLst>
              <a:ext uri="{FF2B5EF4-FFF2-40B4-BE49-F238E27FC236}">
                <a16:creationId xmlns:a16="http://schemas.microsoft.com/office/drawing/2014/main" id="{996766DE-ECA7-4C70-A03F-88A5112E59E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64BBB7E-EB37-45EF-8F0B-1373D94F8E7F}"/>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172443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7DF658-23B3-4FE5-B136-667E557793D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1B54C92-CDE9-47C8-B085-391A7B46D4A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A404323-1A6C-4609-9C54-FA3EFC944E16}"/>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9B7D12B-D8CE-466A-AA76-CE267F9EB8A7}"/>
              </a:ext>
            </a:extLst>
          </p:cNvPr>
          <p:cNvSpPr>
            <a:spLocks noGrp="1"/>
          </p:cNvSpPr>
          <p:nvPr>
            <p:ph type="dt" sz="half" idx="10"/>
          </p:nvPr>
        </p:nvSpPr>
        <p:spPr/>
        <p:txBody>
          <a:bodyPr/>
          <a:lstStyle/>
          <a:p>
            <a:fld id="{1C88D413-6559-4F50-B880-9372CA02A730}" type="datetime1">
              <a:rPr lang="zh-TW" altLang="en-US" smtClean="0"/>
              <a:t>2022/8/26</a:t>
            </a:fld>
            <a:endParaRPr lang="zh-TW" altLang="en-US"/>
          </a:p>
        </p:txBody>
      </p:sp>
      <p:sp>
        <p:nvSpPr>
          <p:cNvPr id="6" name="頁尾版面配置區 5">
            <a:extLst>
              <a:ext uri="{FF2B5EF4-FFF2-40B4-BE49-F238E27FC236}">
                <a16:creationId xmlns:a16="http://schemas.microsoft.com/office/drawing/2014/main" id="{D6DA4B7A-4FD4-4B59-8DE3-866CF9AA318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1752180-28FC-40B1-9D4F-E1E33833FA45}"/>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21360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0ACEE8-E918-476B-BFFB-F632B746E5E8}"/>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D8444F6-27F3-412C-BB47-1A6683509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D5C4D7C-6E9A-4443-8ED6-AC8751B2BD8D}"/>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B2564B3-79D2-4EB4-AEA4-109CB0BC7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8F58F96-4CC8-43FB-8B84-F0CE60086D3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498AB40-AB5A-49DA-ADDD-843932EB699B}"/>
              </a:ext>
            </a:extLst>
          </p:cNvPr>
          <p:cNvSpPr>
            <a:spLocks noGrp="1"/>
          </p:cNvSpPr>
          <p:nvPr>
            <p:ph type="dt" sz="half" idx="10"/>
          </p:nvPr>
        </p:nvSpPr>
        <p:spPr/>
        <p:txBody>
          <a:bodyPr/>
          <a:lstStyle/>
          <a:p>
            <a:fld id="{A2039E27-C542-4092-959B-B9D8D71BF2A1}" type="datetime1">
              <a:rPr lang="zh-TW" altLang="en-US" smtClean="0"/>
              <a:t>2022/8/26</a:t>
            </a:fld>
            <a:endParaRPr lang="zh-TW" altLang="en-US"/>
          </a:p>
        </p:txBody>
      </p:sp>
      <p:sp>
        <p:nvSpPr>
          <p:cNvPr id="8" name="頁尾版面配置區 7">
            <a:extLst>
              <a:ext uri="{FF2B5EF4-FFF2-40B4-BE49-F238E27FC236}">
                <a16:creationId xmlns:a16="http://schemas.microsoft.com/office/drawing/2014/main" id="{05038984-AE51-437B-8A99-D32A867EE05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429D9FAA-9A1B-40C3-831C-798123AB45AF}"/>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73065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5C76F4-2770-454A-A8E6-83868C95475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5388E39-59E9-47E5-AACE-9523EA6B83AC}"/>
              </a:ext>
            </a:extLst>
          </p:cNvPr>
          <p:cNvSpPr>
            <a:spLocks noGrp="1"/>
          </p:cNvSpPr>
          <p:nvPr>
            <p:ph type="dt" sz="half" idx="10"/>
          </p:nvPr>
        </p:nvSpPr>
        <p:spPr/>
        <p:txBody>
          <a:bodyPr/>
          <a:lstStyle/>
          <a:p>
            <a:fld id="{21559379-2A76-4CA3-9931-8D0A30FA1ED6}" type="datetime1">
              <a:rPr lang="zh-TW" altLang="en-US" smtClean="0"/>
              <a:t>2022/8/26</a:t>
            </a:fld>
            <a:endParaRPr lang="zh-TW" altLang="en-US"/>
          </a:p>
        </p:txBody>
      </p:sp>
      <p:sp>
        <p:nvSpPr>
          <p:cNvPr id="4" name="頁尾版面配置區 3">
            <a:extLst>
              <a:ext uri="{FF2B5EF4-FFF2-40B4-BE49-F238E27FC236}">
                <a16:creationId xmlns:a16="http://schemas.microsoft.com/office/drawing/2014/main" id="{A2618645-E94C-4EEF-84FD-7F797BB3E16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F7029297-658E-48D8-B562-6F0C23E3BDC3}"/>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392780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50DB282-F26F-417D-9F85-1E5538E3CF5E}"/>
              </a:ext>
            </a:extLst>
          </p:cNvPr>
          <p:cNvSpPr>
            <a:spLocks noGrp="1"/>
          </p:cNvSpPr>
          <p:nvPr>
            <p:ph type="dt" sz="half" idx="10"/>
          </p:nvPr>
        </p:nvSpPr>
        <p:spPr/>
        <p:txBody>
          <a:bodyPr/>
          <a:lstStyle/>
          <a:p>
            <a:fld id="{E316B1DC-BB05-4639-914F-FE43CB4FDD31}" type="datetime1">
              <a:rPr lang="zh-TW" altLang="en-US" smtClean="0"/>
              <a:t>2022/8/26</a:t>
            </a:fld>
            <a:endParaRPr lang="zh-TW" altLang="en-US"/>
          </a:p>
        </p:txBody>
      </p:sp>
      <p:sp>
        <p:nvSpPr>
          <p:cNvPr id="3" name="頁尾版面配置區 2">
            <a:extLst>
              <a:ext uri="{FF2B5EF4-FFF2-40B4-BE49-F238E27FC236}">
                <a16:creationId xmlns:a16="http://schemas.microsoft.com/office/drawing/2014/main" id="{AF68583D-5A33-4C47-B402-2D7E6E6423A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4D91AD0B-E5B1-4A90-90BA-22BBE78F61A5}"/>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50382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FB3274-15B2-432B-A08B-864BD94ED0E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6AC0876-5842-4729-B0D4-4133596034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B98185E0-2C91-48A0-A1FD-95377C586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E2CFAB7-348B-4321-8DC4-C69AB185D25B}"/>
              </a:ext>
            </a:extLst>
          </p:cNvPr>
          <p:cNvSpPr>
            <a:spLocks noGrp="1"/>
          </p:cNvSpPr>
          <p:nvPr>
            <p:ph type="dt" sz="half" idx="10"/>
          </p:nvPr>
        </p:nvSpPr>
        <p:spPr/>
        <p:txBody>
          <a:bodyPr/>
          <a:lstStyle/>
          <a:p>
            <a:fld id="{9A41763F-319B-478A-9E91-8F43B23BDBA5}" type="datetime1">
              <a:rPr lang="zh-TW" altLang="en-US" smtClean="0"/>
              <a:t>2022/8/26</a:t>
            </a:fld>
            <a:endParaRPr lang="zh-TW" altLang="en-US"/>
          </a:p>
        </p:txBody>
      </p:sp>
      <p:sp>
        <p:nvSpPr>
          <p:cNvPr id="6" name="頁尾版面配置區 5">
            <a:extLst>
              <a:ext uri="{FF2B5EF4-FFF2-40B4-BE49-F238E27FC236}">
                <a16:creationId xmlns:a16="http://schemas.microsoft.com/office/drawing/2014/main" id="{E6174715-0F6A-4B62-9C67-064982B434C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A910C04-0EB8-4F0D-99B3-46F27DC7F9DD}"/>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31915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79A983-4DCD-4F55-929D-6E094076B0B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BD3D2E8-B283-43E3-8DCD-613FC1ED7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08A44D5F-F9A7-4C76-8EE8-A2FA1A931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400E4F3-7C55-4CE7-A458-E11495BE251B}"/>
              </a:ext>
            </a:extLst>
          </p:cNvPr>
          <p:cNvSpPr>
            <a:spLocks noGrp="1"/>
          </p:cNvSpPr>
          <p:nvPr>
            <p:ph type="dt" sz="half" idx="10"/>
          </p:nvPr>
        </p:nvSpPr>
        <p:spPr/>
        <p:txBody>
          <a:bodyPr/>
          <a:lstStyle/>
          <a:p>
            <a:fld id="{3CA66ECE-05E9-41CD-9F9D-26432FF579F4}" type="datetime1">
              <a:rPr lang="zh-TW" altLang="en-US" smtClean="0"/>
              <a:t>2022/8/26</a:t>
            </a:fld>
            <a:endParaRPr lang="zh-TW" altLang="en-US"/>
          </a:p>
        </p:txBody>
      </p:sp>
      <p:sp>
        <p:nvSpPr>
          <p:cNvPr id="6" name="頁尾版面配置區 5">
            <a:extLst>
              <a:ext uri="{FF2B5EF4-FFF2-40B4-BE49-F238E27FC236}">
                <a16:creationId xmlns:a16="http://schemas.microsoft.com/office/drawing/2014/main" id="{85343A51-B389-4D09-B025-DB95169AE5D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024A51B-D1EE-43C8-A1CF-8BBF180D16B2}"/>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219364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C657FBF-90D9-49B8-9B81-FFDB2D63C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E0B33CA-FBA7-4063-9404-525A6D04D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07B7EE6-36AF-44E5-BDC9-8D0E0E6C9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3717F-8BE7-43BC-B82A-02DE7D9F821B}" type="datetime1">
              <a:rPr lang="zh-TW" altLang="en-US" smtClean="0"/>
              <a:t>2022/8/26</a:t>
            </a:fld>
            <a:endParaRPr lang="zh-TW" altLang="en-US"/>
          </a:p>
        </p:txBody>
      </p:sp>
      <p:sp>
        <p:nvSpPr>
          <p:cNvPr id="5" name="頁尾版面配置區 4">
            <a:extLst>
              <a:ext uri="{FF2B5EF4-FFF2-40B4-BE49-F238E27FC236}">
                <a16:creationId xmlns:a16="http://schemas.microsoft.com/office/drawing/2014/main" id="{E4F14D44-054E-48A7-AB04-15DE2ECD5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0472D541-BAD0-4A6D-8C1C-47EB83CA7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1218682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microsoft.com/office/2007/relationships/hdphoto" Target="../media/hdphoto7.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Br69-450r-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9FC6AC-4A12-4825-8ABE-0732B8EF4D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圖片 3">
            <a:extLst>
              <a:ext uri="{FF2B5EF4-FFF2-40B4-BE49-F238E27FC236}">
                <a16:creationId xmlns:a16="http://schemas.microsoft.com/office/drawing/2014/main" id="{716F731C-9126-4DE3-BF73-79ADD25E92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39" r="2701"/>
          <a:stretch/>
        </p:blipFill>
        <p:spPr>
          <a:xfrm>
            <a:off x="567595" y="1032983"/>
            <a:ext cx="5539291" cy="4792033"/>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effectLst>
            <a:softEdge rad="12700"/>
          </a:effectLst>
        </p:spPr>
      </p:pic>
      <p:sp>
        <p:nvSpPr>
          <p:cNvPr id="11" name="文本框 21">
            <a:extLst>
              <a:ext uri="{FF2B5EF4-FFF2-40B4-BE49-F238E27FC236}">
                <a16:creationId xmlns:a16="http://schemas.microsoft.com/office/drawing/2014/main" id="{C0C288C7-158E-4619-B132-CBE1597D9D81}"/>
              </a:ext>
            </a:extLst>
          </p:cNvPr>
          <p:cNvSpPr txBox="1"/>
          <p:nvPr/>
        </p:nvSpPr>
        <p:spPr bwMode="auto">
          <a:xfrm>
            <a:off x="6432214" y="2613391"/>
            <a:ext cx="5076824" cy="1631216"/>
          </a:xfrm>
          <a:prstGeom prst="rect">
            <a:avLst/>
          </a:prstGeom>
          <a:solidFill>
            <a:schemeClr val="bg1"/>
          </a:solidFill>
        </p:spPr>
        <p:txBody>
          <a:bodyPr wrap="square">
            <a:spAutoFit/>
          </a:bodyPr>
          <a:lstStyle/>
          <a:p>
            <a:pPr algn="ctr">
              <a:lnSpc>
                <a:spcPts val="6000"/>
              </a:lnSpc>
              <a:defRPr/>
            </a:pPr>
            <a:r>
              <a:rPr lang="zh-TW" altLang="en-US" sz="5400" b="1" dirty="0" smtClean="0">
                <a:solidFill>
                  <a:srgbClr val="002060"/>
                </a:solidFill>
                <a:latin typeface="Microsoft YaHei" panose="020B0503020204020204" pitchFamily="34" charset="-122"/>
                <a:ea typeface="Microsoft YaHei" panose="020B0503020204020204" pitchFamily="34" charset="-122"/>
              </a:rPr>
              <a:t>跟蹤騷擾防治法</a:t>
            </a:r>
            <a:endParaRPr lang="en-US" altLang="zh-TW" sz="5400" b="1" dirty="0" smtClean="0">
              <a:solidFill>
                <a:srgbClr val="002060"/>
              </a:solidFill>
              <a:latin typeface="Microsoft YaHei" panose="020B0503020204020204" pitchFamily="34" charset="-122"/>
              <a:ea typeface="Microsoft YaHei" panose="020B0503020204020204" pitchFamily="34" charset="-122"/>
            </a:endParaRPr>
          </a:p>
          <a:p>
            <a:pPr algn="ctr" fontAlgn="auto">
              <a:lnSpc>
                <a:spcPts val="6000"/>
              </a:lnSpc>
              <a:spcBef>
                <a:spcPts val="0"/>
              </a:spcBef>
              <a:spcAft>
                <a:spcPts val="0"/>
              </a:spcAft>
              <a:defRPr/>
            </a:pPr>
            <a:r>
              <a:rPr lang="en-US" altLang="zh-TW" sz="5400" b="1" dirty="0" smtClean="0">
                <a:solidFill>
                  <a:srgbClr val="002060"/>
                </a:solidFill>
                <a:latin typeface="Microsoft YaHei" panose="020B0503020204020204" pitchFamily="34" charset="-122"/>
                <a:ea typeface="Microsoft YaHei" panose="020B0503020204020204" pitchFamily="34" charset="-122"/>
              </a:rPr>
              <a:t>(</a:t>
            </a:r>
            <a:r>
              <a:rPr lang="zh-TW" altLang="en-US" sz="5400" b="1" dirty="0" smtClean="0">
                <a:solidFill>
                  <a:srgbClr val="002060"/>
                </a:solidFill>
                <a:latin typeface="Microsoft YaHei" panose="020B0503020204020204" pitchFamily="34" charset="-122"/>
                <a:ea typeface="Microsoft YaHei" panose="020B0503020204020204" pitchFamily="34" charset="-122"/>
              </a:rPr>
              <a:t>跟騷法</a:t>
            </a:r>
            <a:r>
              <a:rPr lang="en-US" altLang="zh-TW" sz="5400" b="1" dirty="0" smtClean="0">
                <a:solidFill>
                  <a:srgbClr val="002060"/>
                </a:solidFill>
                <a:latin typeface="Microsoft YaHei" panose="020B0503020204020204" pitchFamily="34" charset="-122"/>
                <a:ea typeface="Microsoft YaHei" panose="020B0503020204020204" pitchFamily="34" charset="-122"/>
              </a:rPr>
              <a:t>)</a:t>
            </a:r>
            <a:r>
              <a:rPr lang="zh-TW" altLang="en-US" sz="5400" b="1" dirty="0" smtClean="0">
                <a:solidFill>
                  <a:srgbClr val="002060"/>
                </a:solidFill>
                <a:latin typeface="Microsoft YaHei" panose="020B0503020204020204" pitchFamily="34" charset="-122"/>
                <a:ea typeface="Microsoft YaHei" panose="020B0503020204020204" pitchFamily="34" charset="-122"/>
              </a:rPr>
              <a:t>宣導</a:t>
            </a:r>
            <a:endParaRPr lang="en-US" altLang="zh-TW" sz="5400" b="1" dirty="0">
              <a:solidFill>
                <a:srgbClr val="002060"/>
              </a:solidFill>
              <a:latin typeface="Microsoft YaHei" panose="020B0503020204020204" pitchFamily="34" charset="-122"/>
              <a:ea typeface="Microsoft YaHei" panose="020B0503020204020204" pitchFamily="34" charset="-122"/>
            </a:endParaRPr>
          </a:p>
        </p:txBody>
      </p:sp>
      <p:sp>
        <p:nvSpPr>
          <p:cNvPr id="18" name="TextBox 148">
            <a:extLst>
              <a:ext uri="{FF2B5EF4-FFF2-40B4-BE49-F238E27FC236}">
                <a16:creationId xmlns:a16="http://schemas.microsoft.com/office/drawing/2014/main" id="{AE17D28A-F8A0-4EC4-A55A-E200C534E8F6}"/>
              </a:ext>
            </a:extLst>
          </p:cNvPr>
          <p:cNvSpPr txBox="1"/>
          <p:nvPr/>
        </p:nvSpPr>
        <p:spPr>
          <a:xfrm>
            <a:off x="6518864" y="4832359"/>
            <a:ext cx="4779722" cy="907941"/>
          </a:xfrm>
          <a:prstGeom prst="rect">
            <a:avLst/>
          </a:prstGeom>
        </p:spPr>
        <p:txBody>
          <a:bodyPr wrap="square">
            <a:spAutoFit/>
          </a:bodyPr>
          <a:lstStyle>
            <a:defPPr>
              <a:defRPr lang="zh-CN"/>
            </a:defPPr>
            <a:lvl1pPr algn="ctr">
              <a:defRPr sz="2800">
                <a:solidFill>
                  <a:schemeClr val="bg1">
                    <a:lumMod val="50000"/>
                  </a:schemeClr>
                </a:solidFill>
                <a:latin typeface="幼圆" panose="02010509060101010101" pitchFamily="49" charset="-122"/>
                <a:ea typeface="幼圆" panose="02010509060101010101" pitchFamily="49" charset="-122"/>
              </a:defRPr>
            </a:lvl1pPr>
          </a:lstStyle>
          <a:p>
            <a:r>
              <a:rPr lang="zh-TW" altLang="en-US" sz="2400" b="1" dirty="0">
                <a:solidFill>
                  <a:schemeClr val="tx1"/>
                </a:solidFill>
                <a:latin typeface="Microsoft YaHei" panose="020B0503020204020204" pitchFamily="34" charset="-122"/>
                <a:ea typeface="Microsoft YaHei" panose="020B0503020204020204" pitchFamily="34" charset="-122"/>
              </a:rPr>
              <a:t>報告人</a:t>
            </a:r>
            <a:r>
              <a:rPr lang="zh-TW" altLang="en-US" sz="2400" b="1" dirty="0" smtClean="0">
                <a:solidFill>
                  <a:schemeClr val="tx1"/>
                </a:solidFill>
                <a:latin typeface="Microsoft YaHei" panose="020B0503020204020204" pitchFamily="34" charset="-122"/>
                <a:ea typeface="Microsoft YaHei" panose="020B0503020204020204" pitchFamily="34" charset="-122"/>
              </a:rPr>
              <a:t>：王菀詩     </a:t>
            </a:r>
            <a:endParaRPr lang="en-US" altLang="zh-TW" sz="2400" b="1" dirty="0" smtClean="0">
              <a:solidFill>
                <a:schemeClr val="tx1"/>
              </a:solidFill>
              <a:latin typeface="Microsoft YaHei" panose="020B0503020204020204" pitchFamily="34" charset="-122"/>
              <a:ea typeface="Microsoft YaHei" panose="020B0503020204020204" pitchFamily="34" charset="-122"/>
            </a:endParaRPr>
          </a:p>
          <a:p>
            <a:pPr>
              <a:spcBef>
                <a:spcPts val="600"/>
              </a:spcBef>
            </a:pPr>
            <a:r>
              <a:rPr lang="en-US" altLang="zh-TW" sz="2400" b="1" dirty="0" smtClean="0">
                <a:solidFill>
                  <a:schemeClr val="tx1"/>
                </a:solidFill>
                <a:latin typeface="Microsoft YaHei" panose="020B0503020204020204" pitchFamily="34" charset="-122"/>
                <a:ea typeface="Microsoft YaHei" panose="020B0503020204020204" pitchFamily="34" charset="-122"/>
              </a:rPr>
              <a:t>111</a:t>
            </a:r>
            <a:r>
              <a:rPr lang="zh-TW" altLang="en-US" sz="2400" b="1" dirty="0">
                <a:solidFill>
                  <a:schemeClr val="tx1"/>
                </a:solidFill>
                <a:latin typeface="Microsoft YaHei" panose="020B0503020204020204" pitchFamily="34" charset="-122"/>
                <a:ea typeface="Microsoft YaHei" panose="020B0503020204020204" pitchFamily="34" charset="-122"/>
              </a:rPr>
              <a:t>年</a:t>
            </a:r>
            <a:r>
              <a:rPr lang="en-US" altLang="zh-TW" sz="2400" b="1" dirty="0">
                <a:solidFill>
                  <a:schemeClr val="tx1"/>
                </a:solidFill>
                <a:latin typeface="Microsoft YaHei" panose="020B0503020204020204" pitchFamily="34" charset="-122"/>
                <a:ea typeface="Microsoft YaHei" panose="020B0503020204020204" pitchFamily="34" charset="-122"/>
              </a:rPr>
              <a:t>8</a:t>
            </a:r>
            <a:r>
              <a:rPr lang="zh-TW" altLang="en-US" sz="2400" b="1" dirty="0" smtClean="0">
                <a:solidFill>
                  <a:schemeClr val="tx1"/>
                </a:solidFill>
                <a:latin typeface="Microsoft YaHei" panose="020B0503020204020204" pitchFamily="34" charset="-122"/>
                <a:ea typeface="Microsoft YaHei" panose="020B0503020204020204" pitchFamily="34" charset="-122"/>
              </a:rPr>
              <a:t>月</a:t>
            </a:r>
            <a:r>
              <a:rPr lang="en-US" altLang="zh-TW" sz="2400" b="1" dirty="0" smtClean="0">
                <a:solidFill>
                  <a:schemeClr val="tx1"/>
                </a:solidFill>
                <a:latin typeface="Microsoft YaHei" panose="020B0503020204020204" pitchFamily="34" charset="-122"/>
                <a:ea typeface="Microsoft YaHei" panose="020B0503020204020204" pitchFamily="34" charset="-122"/>
              </a:rPr>
              <a:t>29</a:t>
            </a:r>
            <a:r>
              <a:rPr lang="zh-TW" altLang="en-US" sz="2400" b="1" dirty="0" smtClean="0">
                <a:solidFill>
                  <a:schemeClr val="tx1"/>
                </a:solidFill>
                <a:latin typeface="Microsoft YaHei" panose="020B0503020204020204" pitchFamily="34" charset="-122"/>
                <a:ea typeface="Microsoft YaHei" panose="020B0503020204020204" pitchFamily="34" charset="-122"/>
              </a:rPr>
              <a:t>日</a:t>
            </a:r>
            <a:endParaRPr lang="en-US" altLang="zh-TW" sz="2400" b="1" dirty="0">
              <a:solidFill>
                <a:schemeClr val="tx1"/>
              </a:solidFill>
              <a:latin typeface="Microsoft YaHei" panose="020B0503020204020204" pitchFamily="34" charset="-122"/>
              <a:ea typeface="Microsoft YaHei" panose="020B0503020204020204" pitchFamily="34" charset="-122"/>
            </a:endParaRPr>
          </a:p>
        </p:txBody>
      </p:sp>
      <p:sp>
        <p:nvSpPr>
          <p:cNvPr id="2" name="文字方塊 1"/>
          <p:cNvSpPr txBox="1"/>
          <p:nvPr/>
        </p:nvSpPr>
        <p:spPr>
          <a:xfrm>
            <a:off x="5983084" y="1032983"/>
            <a:ext cx="5851282" cy="954107"/>
          </a:xfrm>
          <a:prstGeom prst="rect">
            <a:avLst/>
          </a:prstGeom>
          <a:noFill/>
        </p:spPr>
        <p:txBody>
          <a:bodyPr wrap="none" rtlCol="0">
            <a:spAutoFit/>
          </a:bodyPr>
          <a:lstStyle/>
          <a:p>
            <a:pPr algn="ctr"/>
            <a:r>
              <a:rPr lang="zh-TW" altLang="en-US" sz="2800" b="1" dirty="0" smtClean="0">
                <a:latin typeface="微軟正黑體" panose="020B0604030504040204" pitchFamily="34" charset="-120"/>
                <a:ea typeface="微軟正黑體" panose="020B0604030504040204" pitchFamily="34" charset="-120"/>
              </a:rPr>
              <a:t>基隆市碇內國中</a:t>
            </a:r>
            <a:r>
              <a:rPr lang="en-US" altLang="zh-TW" sz="2800" b="1" dirty="0" smtClean="0">
                <a:latin typeface="微軟正黑體" panose="020B0604030504040204" pitchFamily="34" charset="-120"/>
                <a:ea typeface="微軟正黑體" panose="020B0604030504040204" pitchFamily="34" charset="-120"/>
              </a:rPr>
              <a:t>111</a:t>
            </a:r>
            <a:r>
              <a:rPr lang="zh-TW" altLang="en-US" sz="2800" b="1" dirty="0" smtClean="0">
                <a:latin typeface="微軟正黑體" panose="020B0604030504040204" pitchFamily="34" charset="-120"/>
                <a:ea typeface="微軟正黑體" panose="020B0604030504040204" pitchFamily="34" charset="-120"/>
              </a:rPr>
              <a:t>學年度第一學期</a:t>
            </a:r>
            <a:endParaRPr lang="en-US" altLang="zh-TW" sz="2800" b="1" dirty="0" smtClean="0">
              <a:latin typeface="微軟正黑體" panose="020B0604030504040204" pitchFamily="34" charset="-120"/>
              <a:ea typeface="微軟正黑體" panose="020B0604030504040204" pitchFamily="34" charset="-120"/>
            </a:endParaRPr>
          </a:p>
          <a:p>
            <a:pPr algn="ctr"/>
            <a:r>
              <a:rPr lang="zh-TW" altLang="en-US" sz="2800" b="1" dirty="0" smtClean="0">
                <a:latin typeface="微軟正黑體" panose="020B0604030504040204" pitchFamily="34" charset="-120"/>
                <a:ea typeface="微軟正黑體" panose="020B0604030504040204" pitchFamily="34" charset="-120"/>
              </a:rPr>
              <a:t>教師性別平等教育增能研習</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27321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單箭頭接點 6">
            <a:extLst>
              <a:ext uri="{FF2B5EF4-FFF2-40B4-BE49-F238E27FC236}">
                <a16:creationId xmlns:a16="http://schemas.microsoft.com/office/drawing/2014/main" id="{1EF27AB7-09F2-21FD-C4C4-50C56E43D164}"/>
              </a:ext>
            </a:extLst>
          </p:cNvPr>
          <p:cNvCxnSpPr>
            <a:cxnSpLocks/>
          </p:cNvCxnSpPr>
          <p:nvPr/>
        </p:nvCxnSpPr>
        <p:spPr>
          <a:xfrm>
            <a:off x="1486446" y="1634246"/>
            <a:ext cx="622408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橢圓 7">
            <a:extLst>
              <a:ext uri="{FF2B5EF4-FFF2-40B4-BE49-F238E27FC236}">
                <a16:creationId xmlns:a16="http://schemas.microsoft.com/office/drawing/2014/main" id="{635A4544-69D4-CE6B-374B-EF21402FD4DA}"/>
              </a:ext>
            </a:extLst>
          </p:cNvPr>
          <p:cNvSpPr/>
          <p:nvPr/>
        </p:nvSpPr>
        <p:spPr>
          <a:xfrm>
            <a:off x="3635235" y="1419183"/>
            <a:ext cx="441391" cy="441391"/>
          </a:xfrm>
          <a:prstGeom prst="ellipse">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id="{46482FD1-C5E8-567A-9C26-363CEBFA1035}"/>
              </a:ext>
            </a:extLst>
          </p:cNvPr>
          <p:cNvSpPr/>
          <p:nvPr/>
        </p:nvSpPr>
        <p:spPr>
          <a:xfrm>
            <a:off x="3127946" y="1866752"/>
            <a:ext cx="1467068" cy="707886"/>
          </a:xfrm>
          <a:prstGeom prst="rect">
            <a:avLst/>
          </a:prstGeom>
          <a:noFill/>
        </p:spPr>
        <p:txBody>
          <a:bodyPr wrap="square" lIns="91440" tIns="45720" rIns="91440" bIns="45720">
            <a:spAutoFit/>
          </a:bodyPr>
          <a:lstStyle/>
          <a:p>
            <a:pPr algn="ct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本法施行日</a:t>
            </a:r>
          </a:p>
          <a:p>
            <a:pPr algn="ctr"/>
            <a:r>
              <a:rPr lang="en-US" altLang="zh-TW" sz="2000" b="1" dirty="0">
                <a:ln w="0"/>
                <a:solidFill>
                  <a:schemeClr val="tx1">
                    <a:lumMod val="75000"/>
                    <a:lumOff val="25000"/>
                  </a:schemeClr>
                </a:solidFill>
                <a:latin typeface="Microsoft YaHei" panose="020B0503020204020204" pitchFamily="34" charset="-122"/>
                <a:ea typeface="Microsoft YaHei" panose="020B0503020204020204" pitchFamily="34" charset="-122"/>
              </a:rPr>
              <a:t>111/</a:t>
            </a:r>
            <a:r>
              <a:rPr lang="en-US" altLang="zh-TW"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6/1</a:t>
            </a:r>
            <a:endPar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10" name="等腰三角形 9">
            <a:extLst>
              <a:ext uri="{FF2B5EF4-FFF2-40B4-BE49-F238E27FC236}">
                <a16:creationId xmlns:a16="http://schemas.microsoft.com/office/drawing/2014/main" id="{665EB232-53C5-E0DA-93D8-5B4FD4244412}"/>
              </a:ext>
            </a:extLst>
          </p:cNvPr>
          <p:cNvSpPr/>
          <p:nvPr/>
        </p:nvSpPr>
        <p:spPr>
          <a:xfrm flipV="1">
            <a:off x="4252336" y="1215957"/>
            <a:ext cx="346953" cy="321012"/>
          </a:xfrm>
          <a:prstGeom prst="triangle">
            <a:avLst/>
          </a:prstGeom>
          <a:solidFill>
            <a:srgbClr val="B0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等腰三角形 28">
            <a:extLst>
              <a:ext uri="{FF2B5EF4-FFF2-40B4-BE49-F238E27FC236}">
                <a16:creationId xmlns:a16="http://schemas.microsoft.com/office/drawing/2014/main" id="{4641F396-2114-1949-9B5F-4F92E8A9659B}"/>
              </a:ext>
            </a:extLst>
          </p:cNvPr>
          <p:cNvSpPr/>
          <p:nvPr/>
        </p:nvSpPr>
        <p:spPr>
          <a:xfrm flipV="1">
            <a:off x="5001366" y="1215957"/>
            <a:ext cx="346953" cy="321012"/>
          </a:xfrm>
          <a:prstGeom prst="triangle">
            <a:avLst/>
          </a:prstGeom>
          <a:solidFill>
            <a:srgbClr val="B0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等腰三角形 29">
            <a:extLst>
              <a:ext uri="{FF2B5EF4-FFF2-40B4-BE49-F238E27FC236}">
                <a16:creationId xmlns:a16="http://schemas.microsoft.com/office/drawing/2014/main" id="{65F01B3E-3C2D-6EF9-DC2E-150B09C1C36B}"/>
              </a:ext>
            </a:extLst>
          </p:cNvPr>
          <p:cNvSpPr/>
          <p:nvPr/>
        </p:nvSpPr>
        <p:spPr>
          <a:xfrm flipV="1">
            <a:off x="5692027" y="1215957"/>
            <a:ext cx="346953" cy="321012"/>
          </a:xfrm>
          <a:prstGeom prst="triangle">
            <a:avLst/>
          </a:prstGeom>
          <a:solidFill>
            <a:srgbClr val="B0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a:extLst>
              <a:ext uri="{FF2B5EF4-FFF2-40B4-BE49-F238E27FC236}">
                <a16:creationId xmlns:a16="http://schemas.microsoft.com/office/drawing/2014/main" id="{C3C6F261-0901-7D98-B00F-5C36676D1EEC}"/>
              </a:ext>
            </a:extLst>
          </p:cNvPr>
          <p:cNvSpPr/>
          <p:nvPr/>
        </p:nvSpPr>
        <p:spPr>
          <a:xfrm>
            <a:off x="6349240" y="1450638"/>
            <a:ext cx="367215" cy="367215"/>
          </a:xfrm>
          <a:prstGeom prst="ellipse">
            <a:avLst/>
          </a:prstGeom>
          <a:solidFill>
            <a:schemeClr val="bg1"/>
          </a:solidFill>
          <a:ln w="76200">
            <a:solidFill>
              <a:srgbClr val="B04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8" name="矩形 57">
            <a:extLst>
              <a:ext uri="{FF2B5EF4-FFF2-40B4-BE49-F238E27FC236}">
                <a16:creationId xmlns:a16="http://schemas.microsoft.com/office/drawing/2014/main" id="{D095F09F-298E-DACA-43B2-24BDB997F70F}"/>
              </a:ext>
            </a:extLst>
          </p:cNvPr>
          <p:cNvSpPr/>
          <p:nvPr/>
        </p:nvSpPr>
        <p:spPr>
          <a:xfrm>
            <a:off x="6195241" y="1843785"/>
            <a:ext cx="697627" cy="400110"/>
          </a:xfrm>
          <a:prstGeom prst="rect">
            <a:avLst/>
          </a:prstGeom>
          <a:noFill/>
        </p:spPr>
        <p:txBody>
          <a:bodyPr wrap="none" lIns="91440" tIns="45720" rIns="91440" bIns="45720">
            <a:spAutoFit/>
          </a:bodyPr>
          <a:lstStyle/>
          <a:p>
            <a:pPr algn="ct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報案</a:t>
            </a:r>
            <a:endParaRPr lang="zh-TW" altLang="en-US"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39" name="矩形 38">
            <a:extLst>
              <a:ext uri="{FF2B5EF4-FFF2-40B4-BE49-F238E27FC236}">
                <a16:creationId xmlns:a16="http://schemas.microsoft.com/office/drawing/2014/main" id="{CCCF8AF8-B80F-BD7B-ADCF-61758BA98E0E}"/>
              </a:ext>
            </a:extLst>
          </p:cNvPr>
          <p:cNvSpPr/>
          <p:nvPr/>
        </p:nvSpPr>
        <p:spPr>
          <a:xfrm>
            <a:off x="3121941" y="3884588"/>
            <a:ext cx="1467068" cy="400110"/>
          </a:xfrm>
          <a:prstGeom prst="rect">
            <a:avLst/>
          </a:prstGeom>
          <a:noFill/>
        </p:spPr>
        <p:txBody>
          <a:bodyPr wrap="none" lIns="91440" tIns="45720" rIns="91440" bIns="45720">
            <a:spAutoFit/>
          </a:bodyPr>
          <a:lstStyle/>
          <a:p>
            <a:pPr algn="ct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本法施行日</a:t>
            </a:r>
            <a:endParaRPr lang="zh-TW" altLang="en-US"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40" name="等腰三角形 39">
            <a:extLst>
              <a:ext uri="{FF2B5EF4-FFF2-40B4-BE49-F238E27FC236}">
                <a16:creationId xmlns:a16="http://schemas.microsoft.com/office/drawing/2014/main" id="{17A07221-D4B3-BD97-A437-25224A713B70}"/>
              </a:ext>
            </a:extLst>
          </p:cNvPr>
          <p:cNvSpPr/>
          <p:nvPr/>
        </p:nvSpPr>
        <p:spPr>
          <a:xfrm flipV="1">
            <a:off x="1596691" y="3151760"/>
            <a:ext cx="346953" cy="321012"/>
          </a:xfrm>
          <a:prstGeom prst="triangle">
            <a:avLst/>
          </a:prstGeom>
          <a:solidFill>
            <a:srgbClr val="B0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等腰三角形 40">
            <a:extLst>
              <a:ext uri="{FF2B5EF4-FFF2-40B4-BE49-F238E27FC236}">
                <a16:creationId xmlns:a16="http://schemas.microsoft.com/office/drawing/2014/main" id="{2578BF48-497E-5B7D-B752-70CBA8C5CCFF}"/>
              </a:ext>
            </a:extLst>
          </p:cNvPr>
          <p:cNvSpPr/>
          <p:nvPr/>
        </p:nvSpPr>
        <p:spPr>
          <a:xfrm flipV="1">
            <a:off x="2436863" y="3166351"/>
            <a:ext cx="346953" cy="321012"/>
          </a:xfrm>
          <a:prstGeom prst="triangle">
            <a:avLst/>
          </a:prstGeom>
          <a:solidFill>
            <a:srgbClr val="B0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等腰三角形 41">
            <a:extLst>
              <a:ext uri="{FF2B5EF4-FFF2-40B4-BE49-F238E27FC236}">
                <a16:creationId xmlns:a16="http://schemas.microsoft.com/office/drawing/2014/main" id="{9DE827D7-94B8-8A0E-4B6B-3C1935EB836A}"/>
              </a:ext>
            </a:extLst>
          </p:cNvPr>
          <p:cNvSpPr/>
          <p:nvPr/>
        </p:nvSpPr>
        <p:spPr>
          <a:xfrm flipV="1">
            <a:off x="3229307" y="3151760"/>
            <a:ext cx="346953" cy="321012"/>
          </a:xfrm>
          <a:prstGeom prst="triangle">
            <a:avLst/>
          </a:prstGeom>
          <a:solidFill>
            <a:srgbClr val="B0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B91D4197-46A6-A287-8D9D-6D1A5BC7A076}"/>
              </a:ext>
            </a:extLst>
          </p:cNvPr>
          <p:cNvSpPr/>
          <p:nvPr/>
        </p:nvSpPr>
        <p:spPr>
          <a:xfrm>
            <a:off x="6216276" y="3847894"/>
            <a:ext cx="697627" cy="400110"/>
          </a:xfrm>
          <a:prstGeom prst="rect">
            <a:avLst/>
          </a:prstGeom>
          <a:noFill/>
        </p:spPr>
        <p:txBody>
          <a:bodyPr wrap="none" lIns="91440" tIns="45720" rIns="91440" bIns="45720">
            <a:spAutoFit/>
          </a:bodyPr>
          <a:lstStyle/>
          <a:p>
            <a:pPr algn="ct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報案</a:t>
            </a:r>
            <a:endParaRPr lang="zh-TW" altLang="en-US"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47" name="矩形 46">
            <a:extLst>
              <a:ext uri="{FF2B5EF4-FFF2-40B4-BE49-F238E27FC236}">
                <a16:creationId xmlns:a16="http://schemas.microsoft.com/office/drawing/2014/main" id="{0AD466DB-61E0-4FD7-F423-66DE5BF2B7B7}"/>
              </a:ext>
            </a:extLst>
          </p:cNvPr>
          <p:cNvSpPr/>
          <p:nvPr/>
        </p:nvSpPr>
        <p:spPr>
          <a:xfrm>
            <a:off x="3121690" y="6010746"/>
            <a:ext cx="1467068" cy="400110"/>
          </a:xfrm>
          <a:prstGeom prst="rect">
            <a:avLst/>
          </a:prstGeom>
          <a:noFill/>
        </p:spPr>
        <p:txBody>
          <a:bodyPr wrap="none" lIns="91440" tIns="45720" rIns="91440" bIns="45720">
            <a:spAutoFit/>
          </a:bodyPr>
          <a:lstStyle/>
          <a:p>
            <a:pPr algn="ct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本法施行日</a:t>
            </a:r>
            <a:endParaRPr lang="zh-TW" altLang="en-US"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48" name="等腰三角形 47">
            <a:extLst>
              <a:ext uri="{FF2B5EF4-FFF2-40B4-BE49-F238E27FC236}">
                <a16:creationId xmlns:a16="http://schemas.microsoft.com/office/drawing/2014/main" id="{ED6772A9-EECE-3C65-8C62-A33DA9784DFD}"/>
              </a:ext>
            </a:extLst>
          </p:cNvPr>
          <p:cNvSpPr/>
          <p:nvPr/>
        </p:nvSpPr>
        <p:spPr>
          <a:xfrm flipV="1">
            <a:off x="5146874" y="5350543"/>
            <a:ext cx="346953" cy="321012"/>
          </a:xfrm>
          <a:prstGeom prst="triangle">
            <a:avLst/>
          </a:prstGeom>
          <a:solidFill>
            <a:srgbClr val="B04F4B"/>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等腰三角形 50">
            <a:extLst>
              <a:ext uri="{FF2B5EF4-FFF2-40B4-BE49-F238E27FC236}">
                <a16:creationId xmlns:a16="http://schemas.microsoft.com/office/drawing/2014/main" id="{BE4BC354-611C-D642-E33C-98738C97EC5D}"/>
              </a:ext>
            </a:extLst>
          </p:cNvPr>
          <p:cNvSpPr/>
          <p:nvPr/>
        </p:nvSpPr>
        <p:spPr>
          <a:xfrm flipV="1">
            <a:off x="2766565" y="5350543"/>
            <a:ext cx="346953" cy="321012"/>
          </a:xfrm>
          <a:prstGeom prst="triangle">
            <a:avLst/>
          </a:prstGeom>
          <a:solidFill>
            <a:srgbClr val="B0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等腰三角形 53">
            <a:extLst>
              <a:ext uri="{FF2B5EF4-FFF2-40B4-BE49-F238E27FC236}">
                <a16:creationId xmlns:a16="http://schemas.microsoft.com/office/drawing/2014/main" id="{D7CF2AC4-18AE-6975-D2CE-D5294DF05639}"/>
              </a:ext>
            </a:extLst>
          </p:cNvPr>
          <p:cNvSpPr/>
          <p:nvPr/>
        </p:nvSpPr>
        <p:spPr>
          <a:xfrm flipV="1">
            <a:off x="1644808" y="5350543"/>
            <a:ext cx="346953" cy="321012"/>
          </a:xfrm>
          <a:prstGeom prst="triangle">
            <a:avLst/>
          </a:prstGeom>
          <a:solidFill>
            <a:srgbClr val="B0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5" name="直線單箭頭接點 64">
            <a:extLst>
              <a:ext uri="{FF2B5EF4-FFF2-40B4-BE49-F238E27FC236}">
                <a16:creationId xmlns:a16="http://schemas.microsoft.com/office/drawing/2014/main" id="{0FBFBB2C-9B37-5BF8-0B6D-5654005EFE3F}"/>
              </a:ext>
            </a:extLst>
          </p:cNvPr>
          <p:cNvCxnSpPr>
            <a:cxnSpLocks/>
          </p:cNvCxnSpPr>
          <p:nvPr/>
        </p:nvCxnSpPr>
        <p:spPr>
          <a:xfrm>
            <a:off x="1486446" y="3631294"/>
            <a:ext cx="622408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橢圓 65">
            <a:extLst>
              <a:ext uri="{FF2B5EF4-FFF2-40B4-BE49-F238E27FC236}">
                <a16:creationId xmlns:a16="http://schemas.microsoft.com/office/drawing/2014/main" id="{901356C4-27C7-2687-4FE1-DF9EB38DACFE}"/>
              </a:ext>
            </a:extLst>
          </p:cNvPr>
          <p:cNvSpPr/>
          <p:nvPr/>
        </p:nvSpPr>
        <p:spPr>
          <a:xfrm>
            <a:off x="3635235" y="3416231"/>
            <a:ext cx="441391" cy="441391"/>
          </a:xfrm>
          <a:prstGeom prst="ellipse">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6" name="橢圓 55">
            <a:extLst>
              <a:ext uri="{FF2B5EF4-FFF2-40B4-BE49-F238E27FC236}">
                <a16:creationId xmlns:a16="http://schemas.microsoft.com/office/drawing/2014/main" id="{8D806F4F-2341-4C36-F6B2-91E3C143C72A}"/>
              </a:ext>
            </a:extLst>
          </p:cNvPr>
          <p:cNvSpPr/>
          <p:nvPr/>
        </p:nvSpPr>
        <p:spPr>
          <a:xfrm>
            <a:off x="6365669" y="3453316"/>
            <a:ext cx="367215" cy="367215"/>
          </a:xfrm>
          <a:prstGeom prst="ellipse">
            <a:avLst/>
          </a:prstGeom>
          <a:solidFill>
            <a:schemeClr val="bg1"/>
          </a:solidFill>
          <a:ln w="76200">
            <a:solidFill>
              <a:srgbClr val="B04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7" name="直線單箭頭接點 66">
            <a:extLst>
              <a:ext uri="{FF2B5EF4-FFF2-40B4-BE49-F238E27FC236}">
                <a16:creationId xmlns:a16="http://schemas.microsoft.com/office/drawing/2014/main" id="{2F3C4933-F3A5-1A51-BF43-79612CB0FA6E}"/>
              </a:ext>
            </a:extLst>
          </p:cNvPr>
          <p:cNvCxnSpPr>
            <a:cxnSpLocks/>
          </p:cNvCxnSpPr>
          <p:nvPr/>
        </p:nvCxnSpPr>
        <p:spPr>
          <a:xfrm>
            <a:off x="1486446" y="5779086"/>
            <a:ext cx="622408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橢圓 67">
            <a:extLst>
              <a:ext uri="{FF2B5EF4-FFF2-40B4-BE49-F238E27FC236}">
                <a16:creationId xmlns:a16="http://schemas.microsoft.com/office/drawing/2014/main" id="{15B5A39E-5C96-101E-3567-0D8E1402C2D2}"/>
              </a:ext>
            </a:extLst>
          </p:cNvPr>
          <p:cNvSpPr/>
          <p:nvPr/>
        </p:nvSpPr>
        <p:spPr>
          <a:xfrm>
            <a:off x="3635235" y="5564023"/>
            <a:ext cx="441391" cy="441391"/>
          </a:xfrm>
          <a:prstGeom prst="ellipse">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7" name="橢圓 56">
            <a:extLst>
              <a:ext uri="{FF2B5EF4-FFF2-40B4-BE49-F238E27FC236}">
                <a16:creationId xmlns:a16="http://schemas.microsoft.com/office/drawing/2014/main" id="{6B8EEBCD-3BF0-42C8-B855-3ADA6E41F5D2}"/>
              </a:ext>
            </a:extLst>
          </p:cNvPr>
          <p:cNvSpPr/>
          <p:nvPr/>
        </p:nvSpPr>
        <p:spPr>
          <a:xfrm>
            <a:off x="6421629" y="5580937"/>
            <a:ext cx="367215" cy="367215"/>
          </a:xfrm>
          <a:prstGeom prst="ellipse">
            <a:avLst/>
          </a:prstGeom>
          <a:solidFill>
            <a:schemeClr val="bg1"/>
          </a:solidFill>
          <a:ln w="76200">
            <a:solidFill>
              <a:srgbClr val="B04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0" name="矩形 59">
            <a:extLst>
              <a:ext uri="{FF2B5EF4-FFF2-40B4-BE49-F238E27FC236}">
                <a16:creationId xmlns:a16="http://schemas.microsoft.com/office/drawing/2014/main" id="{5C5D19A9-ACA7-B064-F4A9-BB8CE03CE36F}"/>
              </a:ext>
            </a:extLst>
          </p:cNvPr>
          <p:cNvSpPr/>
          <p:nvPr/>
        </p:nvSpPr>
        <p:spPr>
          <a:xfrm>
            <a:off x="6256422" y="5962747"/>
            <a:ext cx="697627" cy="400110"/>
          </a:xfrm>
          <a:prstGeom prst="rect">
            <a:avLst/>
          </a:prstGeom>
          <a:noFill/>
        </p:spPr>
        <p:txBody>
          <a:bodyPr wrap="none" lIns="91440" tIns="45720" rIns="91440" bIns="45720">
            <a:spAutoFit/>
          </a:bodyPr>
          <a:lstStyle/>
          <a:p>
            <a:pPr algn="ct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報案</a:t>
            </a:r>
            <a:endParaRPr lang="zh-TW" altLang="en-US"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69" name="矩形 68">
            <a:extLst>
              <a:ext uri="{FF2B5EF4-FFF2-40B4-BE49-F238E27FC236}">
                <a16:creationId xmlns:a16="http://schemas.microsoft.com/office/drawing/2014/main" id="{70469A72-2A09-266E-CD91-CADB4396FACB}"/>
              </a:ext>
            </a:extLst>
          </p:cNvPr>
          <p:cNvSpPr/>
          <p:nvPr/>
        </p:nvSpPr>
        <p:spPr>
          <a:xfrm>
            <a:off x="7886237" y="1172532"/>
            <a:ext cx="3867826" cy="846386"/>
          </a:xfrm>
          <a:prstGeom prst="rect">
            <a:avLst/>
          </a:prstGeom>
          <a:noFill/>
          <a:ln w="28575">
            <a:solidFill>
              <a:schemeClr val="accent6">
                <a:lumMod val="75000"/>
              </a:schemeClr>
            </a:solidFill>
          </a:ln>
        </p:spPr>
        <p:txBody>
          <a:bodyPr wrap="square" lIns="91440" tIns="45720" rIns="91440" bIns="45720">
            <a:spAutoFit/>
          </a:bodyPr>
          <a:lstStyle/>
          <a:p>
            <a:r>
              <a:rPr lang="zh-TW" altLang="en-US"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跟騷行為</a:t>
            </a:r>
            <a:r>
              <a:rPr lang="zh-TW" altLang="en-US"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均發生於</a:t>
            </a:r>
            <a:r>
              <a:rPr lang="zh-TW" altLang="en-US"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本法施行後</a:t>
            </a:r>
            <a:endParaRPr lang="en-US" altLang="zh-TW"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endParaRPr>
          </a:p>
          <a:p>
            <a:pPr>
              <a:spcBef>
                <a:spcPts val="600"/>
              </a:spcBef>
            </a:pP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依</a:t>
            </a:r>
            <a:r>
              <a:rPr lang="zh-TW" altLang="en-US" sz="2000" b="1" u="sng" cap="none" spc="0" dirty="0">
                <a:ln w="0"/>
                <a:solidFill>
                  <a:srgbClr val="C00000"/>
                </a:solidFill>
                <a:latin typeface="Microsoft YaHei" panose="020B0503020204020204" pitchFamily="34" charset="-122"/>
                <a:ea typeface="Microsoft YaHei" panose="020B0503020204020204" pitchFamily="34" charset="-122"/>
              </a:rPr>
              <a:t>跟騷法</a:t>
            </a: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受理偵辦。</a:t>
            </a:r>
          </a:p>
        </p:txBody>
      </p:sp>
      <p:sp>
        <p:nvSpPr>
          <p:cNvPr id="70" name="矩形 69">
            <a:extLst>
              <a:ext uri="{FF2B5EF4-FFF2-40B4-BE49-F238E27FC236}">
                <a16:creationId xmlns:a16="http://schemas.microsoft.com/office/drawing/2014/main" id="{D4D8C95E-7A38-5657-F58E-01864C59ED2E}"/>
              </a:ext>
            </a:extLst>
          </p:cNvPr>
          <p:cNvSpPr/>
          <p:nvPr/>
        </p:nvSpPr>
        <p:spPr>
          <a:xfrm>
            <a:off x="7886236" y="2760223"/>
            <a:ext cx="3867827" cy="1769715"/>
          </a:xfrm>
          <a:prstGeom prst="rect">
            <a:avLst/>
          </a:prstGeom>
          <a:noFill/>
          <a:ln w="28575">
            <a:solidFill>
              <a:schemeClr val="accent6">
                <a:lumMod val="75000"/>
              </a:schemeClr>
            </a:solidFill>
          </a:ln>
        </p:spPr>
        <p:txBody>
          <a:bodyPr wrap="square" lIns="91440" tIns="45720" rIns="91440" bIns="45720">
            <a:spAutoFit/>
          </a:bodyPr>
          <a:lstStyle/>
          <a:p>
            <a:r>
              <a:rPr lang="zh-TW" altLang="en-US"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跟騷行為</a:t>
            </a:r>
            <a:r>
              <a:rPr lang="zh-TW" altLang="en-US"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均發生於</a:t>
            </a:r>
            <a:r>
              <a:rPr lang="zh-TW" altLang="en-US"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本法施行前</a:t>
            </a:r>
            <a:endParaRPr lang="en-US" altLang="zh-TW" sz="24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endParaRPr>
          </a:p>
          <a:p>
            <a:pPr>
              <a:spcBef>
                <a:spcPts val="600"/>
              </a:spcBef>
            </a:pP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依罪刑法定原則，因當時法未施行，故無法依跟騷法處理，惟仍得依</a:t>
            </a:r>
            <a:r>
              <a:rPr lang="zh-TW" altLang="en-US" sz="2000" b="1" u="sng" cap="none" spc="0" dirty="0">
                <a:ln w="0"/>
                <a:solidFill>
                  <a:srgbClr val="C00000"/>
                </a:solidFill>
                <a:latin typeface="Microsoft YaHei" panose="020B0503020204020204" pitchFamily="34" charset="-122"/>
                <a:ea typeface="Microsoft YaHei" panose="020B0503020204020204" pitchFamily="34" charset="-122"/>
              </a:rPr>
              <a:t>性騷法</a:t>
            </a: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a:t>
            </a:r>
            <a:r>
              <a:rPr lang="zh-TW" altLang="en-US" sz="2000" b="1" u="sng" cap="none" spc="0" dirty="0">
                <a:ln w="0"/>
                <a:solidFill>
                  <a:srgbClr val="C00000"/>
                </a:solidFill>
                <a:latin typeface="Microsoft YaHei" panose="020B0503020204020204" pitchFamily="34" charset="-122"/>
                <a:ea typeface="Microsoft YaHei" panose="020B0503020204020204" pitchFamily="34" charset="-122"/>
              </a:rPr>
              <a:t>社維法</a:t>
            </a: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或</a:t>
            </a:r>
            <a:r>
              <a:rPr lang="zh-TW" altLang="en-US" sz="2000" b="1" u="sng" cap="none" spc="0" dirty="0">
                <a:ln w="0"/>
                <a:solidFill>
                  <a:srgbClr val="C00000"/>
                </a:solidFill>
                <a:latin typeface="Microsoft YaHei" panose="020B0503020204020204" pitchFamily="34" charset="-122"/>
                <a:ea typeface="Microsoft YaHei" panose="020B0503020204020204" pitchFamily="34" charset="-122"/>
              </a:rPr>
              <a:t>刑法</a:t>
            </a:r>
            <a:r>
              <a:rPr lang="zh-TW" altLang="en-US" sz="20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等法令處理。</a:t>
            </a:r>
          </a:p>
        </p:txBody>
      </p:sp>
      <p:sp>
        <p:nvSpPr>
          <p:cNvPr id="71" name="矩形 70">
            <a:extLst>
              <a:ext uri="{FF2B5EF4-FFF2-40B4-BE49-F238E27FC236}">
                <a16:creationId xmlns:a16="http://schemas.microsoft.com/office/drawing/2014/main" id="{1CAE8D91-3C28-6B6F-0686-88EF5CD49731}"/>
              </a:ext>
            </a:extLst>
          </p:cNvPr>
          <p:cNvSpPr/>
          <p:nvPr/>
        </p:nvSpPr>
        <p:spPr>
          <a:xfrm>
            <a:off x="7904863" y="5167706"/>
            <a:ext cx="3849200" cy="1154162"/>
          </a:xfrm>
          <a:prstGeom prst="rect">
            <a:avLst/>
          </a:prstGeom>
          <a:noFill/>
          <a:ln w="28575">
            <a:solidFill>
              <a:schemeClr val="accent6">
                <a:lumMod val="75000"/>
              </a:schemeClr>
            </a:solidFill>
          </a:ln>
        </p:spPr>
        <p:txBody>
          <a:bodyPr wrap="square" lIns="91440" tIns="45720" rIns="91440" bIns="45720">
            <a:spAutoFit/>
          </a:bodyPr>
          <a:lstStyle/>
          <a:p>
            <a:r>
              <a:rPr lang="zh-TW" altLang="en-US" sz="2400" b="1" dirty="0">
                <a:ln w="0"/>
                <a:solidFill>
                  <a:schemeClr val="tx1">
                    <a:lumMod val="75000"/>
                    <a:lumOff val="25000"/>
                  </a:schemeClr>
                </a:solidFill>
                <a:latin typeface="Microsoft YaHei" panose="020B0503020204020204" pitchFamily="34" charset="-122"/>
                <a:ea typeface="Microsoft YaHei" panose="020B0503020204020204" pitchFamily="34" charset="-122"/>
              </a:rPr>
              <a:t>跟騷行為橫跨本法施行日</a:t>
            </a:r>
            <a:endParaRPr lang="en-US" altLang="zh-TW" sz="2400" b="1" dirty="0">
              <a:ln w="0"/>
              <a:solidFill>
                <a:schemeClr val="tx1">
                  <a:lumMod val="75000"/>
                  <a:lumOff val="25000"/>
                </a:schemeClr>
              </a:solidFill>
              <a:latin typeface="Microsoft YaHei" panose="020B0503020204020204" pitchFamily="34" charset="-122"/>
              <a:ea typeface="Microsoft YaHei" panose="020B0503020204020204" pitchFamily="34" charset="-122"/>
            </a:endParaRPr>
          </a:p>
          <a:p>
            <a:pPr>
              <a:spcBef>
                <a:spcPts val="600"/>
              </a:spcBef>
            </a:pPr>
            <a:r>
              <a:rPr lang="zh-TW" altLang="en-US" sz="2000" b="1" dirty="0">
                <a:ln w="0"/>
                <a:solidFill>
                  <a:schemeClr val="tx1">
                    <a:lumMod val="75000"/>
                    <a:lumOff val="25000"/>
                  </a:schemeClr>
                </a:solidFill>
                <a:latin typeface="Microsoft YaHei" panose="020B0503020204020204" pitchFamily="34" charset="-122"/>
                <a:ea typeface="Microsoft YaHei" panose="020B0503020204020204" pitchFamily="34" charset="-122"/>
              </a:rPr>
              <a:t>依</a:t>
            </a:r>
            <a:r>
              <a:rPr lang="zh-TW" altLang="en-US" sz="2000" b="1" u="sng" dirty="0">
                <a:ln w="0"/>
                <a:solidFill>
                  <a:srgbClr val="C00000"/>
                </a:solidFill>
                <a:latin typeface="Microsoft YaHei" panose="020B0503020204020204" pitchFamily="34" charset="-122"/>
                <a:ea typeface="Microsoft YaHei" panose="020B0503020204020204" pitchFamily="34" charset="-122"/>
              </a:rPr>
              <a:t>跟騷法</a:t>
            </a:r>
            <a:r>
              <a:rPr lang="zh-TW" altLang="en-US" sz="2000" b="1" dirty="0">
                <a:ln w="0"/>
                <a:solidFill>
                  <a:schemeClr val="tx1">
                    <a:lumMod val="75000"/>
                    <a:lumOff val="25000"/>
                  </a:schemeClr>
                </a:solidFill>
                <a:latin typeface="Microsoft YaHei" panose="020B0503020204020204" pitchFamily="34" charset="-122"/>
                <a:ea typeface="Microsoft YaHei" panose="020B0503020204020204" pitchFamily="34" charset="-122"/>
              </a:rPr>
              <a:t>受理，調查移送、核發書面告誡及相關保護作為。</a:t>
            </a:r>
          </a:p>
        </p:txBody>
      </p:sp>
      <p:sp>
        <p:nvSpPr>
          <p:cNvPr id="72" name="矩形 71">
            <a:extLst>
              <a:ext uri="{FF2B5EF4-FFF2-40B4-BE49-F238E27FC236}">
                <a16:creationId xmlns:a16="http://schemas.microsoft.com/office/drawing/2014/main" id="{74941A23-2A41-6B8D-52B9-7EB5E22D6710}"/>
              </a:ext>
            </a:extLst>
          </p:cNvPr>
          <p:cNvSpPr/>
          <p:nvPr/>
        </p:nvSpPr>
        <p:spPr>
          <a:xfrm>
            <a:off x="3836730" y="786568"/>
            <a:ext cx="1210588" cy="400110"/>
          </a:xfrm>
          <a:prstGeom prst="rect">
            <a:avLst/>
          </a:prstGeom>
          <a:noFill/>
        </p:spPr>
        <p:txBody>
          <a:bodyPr wrap="none" lIns="91440" tIns="45720" rIns="91440" bIns="45720">
            <a:spAutoFit/>
          </a:bodyPr>
          <a:lstStyle/>
          <a:p>
            <a:pPr algn="ctr"/>
            <a:r>
              <a:rPr lang="zh-TW" altLang="en-US" sz="2000" b="1" cap="none" spc="0" dirty="0">
                <a:ln w="0"/>
                <a:solidFill>
                  <a:srgbClr val="B04F4B"/>
                </a:solidFill>
                <a:latin typeface="Microsoft YaHei" panose="020B0503020204020204" pitchFamily="34" charset="-122"/>
                <a:ea typeface="Microsoft YaHei" panose="020B0503020204020204" pitchFamily="34" charset="-122"/>
              </a:rPr>
              <a:t>跟騷行為</a:t>
            </a:r>
            <a:endParaRPr lang="en-US" altLang="zh-TW" sz="2000" b="1" cap="none" spc="0" dirty="0">
              <a:ln w="0"/>
              <a:solidFill>
                <a:srgbClr val="B04F4B"/>
              </a:solidFill>
              <a:latin typeface="Microsoft YaHei" panose="020B0503020204020204" pitchFamily="34" charset="-122"/>
              <a:ea typeface="Microsoft YaHei" panose="020B0503020204020204" pitchFamily="34" charset="-122"/>
            </a:endParaRPr>
          </a:p>
        </p:txBody>
      </p:sp>
      <p:grpSp>
        <p:nvGrpSpPr>
          <p:cNvPr id="2051" name="群組 2050">
            <a:extLst>
              <a:ext uri="{FF2B5EF4-FFF2-40B4-BE49-F238E27FC236}">
                <a16:creationId xmlns:a16="http://schemas.microsoft.com/office/drawing/2014/main" id="{7E3B03A8-5EFA-4BB8-362E-B76737255CFF}"/>
              </a:ext>
            </a:extLst>
          </p:cNvPr>
          <p:cNvGrpSpPr/>
          <p:nvPr/>
        </p:nvGrpSpPr>
        <p:grpSpPr>
          <a:xfrm>
            <a:off x="458556" y="1101101"/>
            <a:ext cx="875490" cy="990346"/>
            <a:chOff x="330740" y="439620"/>
            <a:chExt cx="875490" cy="990346"/>
          </a:xfrm>
        </p:grpSpPr>
        <p:sp>
          <p:nvSpPr>
            <p:cNvPr id="16" name="橢圓 15">
              <a:extLst>
                <a:ext uri="{FF2B5EF4-FFF2-40B4-BE49-F238E27FC236}">
                  <a16:creationId xmlns:a16="http://schemas.microsoft.com/office/drawing/2014/main" id="{B6FA45A4-1CE5-28A9-67FD-FA5BD52067B3}"/>
                </a:ext>
              </a:extLst>
            </p:cNvPr>
            <p:cNvSpPr/>
            <p:nvPr/>
          </p:nvSpPr>
          <p:spPr>
            <a:xfrm>
              <a:off x="330740" y="554476"/>
              <a:ext cx="875490" cy="875490"/>
            </a:xfrm>
            <a:prstGeom prst="ellipse">
              <a:avLst/>
            </a:pr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lumMod val="75000"/>
                      <a:lumOff val="25000"/>
                    </a:schemeClr>
                  </a:solidFill>
                  <a:latin typeface="Microsoft YaHei" panose="020B0503020204020204" pitchFamily="34" charset="-122"/>
                  <a:ea typeface="Microsoft YaHei" panose="020B0503020204020204" pitchFamily="34" charset="-122"/>
                </a:rPr>
                <a:t>1</a:t>
              </a:r>
              <a:endParaRPr lang="zh-TW" altLang="en-US" sz="3600" b="1"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73" name="矩形 72">
              <a:extLst>
                <a:ext uri="{FF2B5EF4-FFF2-40B4-BE49-F238E27FC236}">
                  <a16:creationId xmlns:a16="http://schemas.microsoft.com/office/drawing/2014/main" id="{8E0AB1E4-E05F-DE3E-F7F1-83B84FD227E0}"/>
                </a:ext>
              </a:extLst>
            </p:cNvPr>
            <p:cNvSpPr/>
            <p:nvPr/>
          </p:nvSpPr>
          <p:spPr>
            <a:xfrm>
              <a:off x="461239" y="439620"/>
              <a:ext cx="628258" cy="338554"/>
            </a:xfrm>
            <a:prstGeom prst="rect">
              <a:avLst/>
            </a:prstGeom>
            <a:solidFill>
              <a:schemeClr val="bg1"/>
            </a:solidFill>
          </p:spPr>
          <p:txBody>
            <a:bodyPr wrap="square" lIns="91440" tIns="45720" rIns="91440" bIns="45720">
              <a:spAutoFit/>
            </a:bodyPr>
            <a:lstStyle/>
            <a:p>
              <a:pPr algn="ctr"/>
              <a:r>
                <a:rPr lang="zh-TW" altLang="en-US" sz="1600" b="1" cap="none" spc="0" dirty="0">
                  <a:ln w="0"/>
                  <a:solidFill>
                    <a:srgbClr val="FF9933"/>
                  </a:solidFill>
                  <a:latin typeface="Microsoft YaHei" panose="020B0503020204020204" pitchFamily="34" charset="-122"/>
                  <a:ea typeface="Microsoft YaHei" panose="020B0503020204020204" pitchFamily="34" charset="-122"/>
                </a:rPr>
                <a:t>狀況</a:t>
              </a:r>
              <a:endParaRPr lang="en-US" altLang="zh-TW" sz="1600" b="1" cap="none" spc="0" dirty="0">
                <a:ln w="0"/>
                <a:solidFill>
                  <a:srgbClr val="FF9933"/>
                </a:solidFill>
                <a:latin typeface="Microsoft YaHei" panose="020B0503020204020204" pitchFamily="34" charset="-122"/>
                <a:ea typeface="Microsoft YaHei" panose="020B0503020204020204" pitchFamily="34" charset="-122"/>
              </a:endParaRPr>
            </a:p>
          </p:txBody>
        </p:sp>
      </p:grpSp>
      <p:grpSp>
        <p:nvGrpSpPr>
          <p:cNvPr id="77" name="群組 76">
            <a:extLst>
              <a:ext uri="{FF2B5EF4-FFF2-40B4-BE49-F238E27FC236}">
                <a16:creationId xmlns:a16="http://schemas.microsoft.com/office/drawing/2014/main" id="{83D827CF-1D14-BC69-2B53-20F3F0F81AF4}"/>
              </a:ext>
            </a:extLst>
          </p:cNvPr>
          <p:cNvGrpSpPr/>
          <p:nvPr/>
        </p:nvGrpSpPr>
        <p:grpSpPr>
          <a:xfrm>
            <a:off x="465439" y="3055420"/>
            <a:ext cx="875490" cy="990346"/>
            <a:chOff x="330740" y="439620"/>
            <a:chExt cx="875490" cy="990346"/>
          </a:xfrm>
        </p:grpSpPr>
        <p:sp>
          <p:nvSpPr>
            <p:cNvPr id="78" name="橢圓 77">
              <a:extLst>
                <a:ext uri="{FF2B5EF4-FFF2-40B4-BE49-F238E27FC236}">
                  <a16:creationId xmlns:a16="http://schemas.microsoft.com/office/drawing/2014/main" id="{9600818A-EDB3-2E2F-4A12-F737081A1027}"/>
                </a:ext>
              </a:extLst>
            </p:cNvPr>
            <p:cNvSpPr/>
            <p:nvPr/>
          </p:nvSpPr>
          <p:spPr>
            <a:xfrm>
              <a:off x="330740" y="554476"/>
              <a:ext cx="875490" cy="875490"/>
            </a:xfrm>
            <a:prstGeom prst="ellipse">
              <a:avLst/>
            </a:pr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lumMod val="75000"/>
                      <a:lumOff val="25000"/>
                    </a:schemeClr>
                  </a:solidFill>
                  <a:latin typeface="Microsoft YaHei" panose="020B0503020204020204" pitchFamily="34" charset="-122"/>
                  <a:ea typeface="Microsoft YaHei" panose="020B0503020204020204" pitchFamily="34" charset="-122"/>
                </a:rPr>
                <a:t>2</a:t>
              </a:r>
              <a:endParaRPr lang="zh-TW" altLang="en-US" sz="3600" b="1"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79" name="矩形 78">
              <a:extLst>
                <a:ext uri="{FF2B5EF4-FFF2-40B4-BE49-F238E27FC236}">
                  <a16:creationId xmlns:a16="http://schemas.microsoft.com/office/drawing/2014/main" id="{5F04E7C8-8DA7-1810-1EE7-A4E7D454F5B8}"/>
                </a:ext>
              </a:extLst>
            </p:cNvPr>
            <p:cNvSpPr/>
            <p:nvPr/>
          </p:nvSpPr>
          <p:spPr>
            <a:xfrm>
              <a:off x="461239" y="439620"/>
              <a:ext cx="628258" cy="338554"/>
            </a:xfrm>
            <a:prstGeom prst="rect">
              <a:avLst/>
            </a:prstGeom>
            <a:solidFill>
              <a:schemeClr val="bg1"/>
            </a:solidFill>
          </p:spPr>
          <p:txBody>
            <a:bodyPr wrap="square" lIns="91440" tIns="45720" rIns="91440" bIns="45720">
              <a:spAutoFit/>
            </a:bodyPr>
            <a:lstStyle/>
            <a:p>
              <a:pPr algn="ctr"/>
              <a:r>
                <a:rPr lang="zh-TW" altLang="en-US" sz="1600" b="1" cap="none" spc="0" dirty="0">
                  <a:ln w="0"/>
                  <a:solidFill>
                    <a:srgbClr val="FF9933"/>
                  </a:solidFill>
                  <a:latin typeface="Microsoft YaHei" panose="020B0503020204020204" pitchFamily="34" charset="-122"/>
                  <a:ea typeface="Microsoft YaHei" panose="020B0503020204020204" pitchFamily="34" charset="-122"/>
                </a:rPr>
                <a:t>狀況</a:t>
              </a:r>
              <a:endParaRPr lang="en-US" altLang="zh-TW" sz="1600" b="1" cap="none" spc="0" dirty="0">
                <a:ln w="0"/>
                <a:solidFill>
                  <a:srgbClr val="FF9933"/>
                </a:solidFill>
                <a:latin typeface="Microsoft YaHei" panose="020B0503020204020204" pitchFamily="34" charset="-122"/>
                <a:ea typeface="Microsoft YaHei" panose="020B0503020204020204" pitchFamily="34" charset="-122"/>
              </a:endParaRPr>
            </a:p>
          </p:txBody>
        </p:sp>
      </p:grpSp>
      <p:grpSp>
        <p:nvGrpSpPr>
          <p:cNvPr id="80" name="群組 79">
            <a:extLst>
              <a:ext uri="{FF2B5EF4-FFF2-40B4-BE49-F238E27FC236}">
                <a16:creationId xmlns:a16="http://schemas.microsoft.com/office/drawing/2014/main" id="{55CD97C2-42D7-17D0-2662-4881F5361B89}"/>
              </a:ext>
            </a:extLst>
          </p:cNvPr>
          <p:cNvGrpSpPr/>
          <p:nvPr/>
        </p:nvGrpSpPr>
        <p:grpSpPr>
          <a:xfrm>
            <a:off x="481882" y="5269371"/>
            <a:ext cx="875490" cy="990346"/>
            <a:chOff x="330740" y="439620"/>
            <a:chExt cx="875490" cy="990346"/>
          </a:xfrm>
        </p:grpSpPr>
        <p:sp>
          <p:nvSpPr>
            <p:cNvPr id="81" name="橢圓 80">
              <a:extLst>
                <a:ext uri="{FF2B5EF4-FFF2-40B4-BE49-F238E27FC236}">
                  <a16:creationId xmlns:a16="http://schemas.microsoft.com/office/drawing/2014/main" id="{BE786F67-443F-76A6-01A4-343AE2D07308}"/>
                </a:ext>
              </a:extLst>
            </p:cNvPr>
            <p:cNvSpPr/>
            <p:nvPr/>
          </p:nvSpPr>
          <p:spPr>
            <a:xfrm>
              <a:off x="330740" y="554476"/>
              <a:ext cx="875490" cy="875490"/>
            </a:xfrm>
            <a:prstGeom prst="ellipse">
              <a:avLst/>
            </a:pr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solidFill>
                    <a:schemeClr val="tx1">
                      <a:lumMod val="75000"/>
                      <a:lumOff val="25000"/>
                    </a:schemeClr>
                  </a:solidFill>
                  <a:latin typeface="Microsoft YaHei" panose="020B0503020204020204" pitchFamily="34" charset="-122"/>
                  <a:ea typeface="Microsoft YaHei" panose="020B0503020204020204" pitchFamily="34" charset="-122"/>
                </a:rPr>
                <a:t>3</a:t>
              </a:r>
              <a:endParaRPr lang="zh-TW" altLang="en-US" sz="3600" b="1"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82" name="矩形 81">
              <a:extLst>
                <a:ext uri="{FF2B5EF4-FFF2-40B4-BE49-F238E27FC236}">
                  <a16:creationId xmlns:a16="http://schemas.microsoft.com/office/drawing/2014/main" id="{41B11B1D-7CA6-409D-9F50-362B7F9273A0}"/>
                </a:ext>
              </a:extLst>
            </p:cNvPr>
            <p:cNvSpPr/>
            <p:nvPr/>
          </p:nvSpPr>
          <p:spPr>
            <a:xfrm>
              <a:off x="461239" y="439620"/>
              <a:ext cx="628258" cy="338554"/>
            </a:xfrm>
            <a:prstGeom prst="rect">
              <a:avLst/>
            </a:prstGeom>
            <a:solidFill>
              <a:schemeClr val="bg1"/>
            </a:solidFill>
          </p:spPr>
          <p:txBody>
            <a:bodyPr wrap="square" lIns="91440" tIns="45720" rIns="91440" bIns="45720">
              <a:spAutoFit/>
            </a:bodyPr>
            <a:lstStyle/>
            <a:p>
              <a:pPr algn="ctr"/>
              <a:r>
                <a:rPr lang="zh-TW" altLang="en-US" sz="1600" b="1" cap="none" spc="0" dirty="0">
                  <a:ln w="0"/>
                  <a:solidFill>
                    <a:srgbClr val="FF9933"/>
                  </a:solidFill>
                  <a:latin typeface="Microsoft YaHei" panose="020B0503020204020204" pitchFamily="34" charset="-122"/>
                  <a:ea typeface="Microsoft YaHei" panose="020B0503020204020204" pitchFamily="34" charset="-122"/>
                </a:rPr>
                <a:t>狀況</a:t>
              </a:r>
              <a:endParaRPr lang="en-US" altLang="zh-TW" sz="1600" b="1" cap="none" spc="0" dirty="0">
                <a:ln w="0"/>
                <a:solidFill>
                  <a:srgbClr val="FF9933"/>
                </a:solidFill>
                <a:latin typeface="Microsoft YaHei" panose="020B0503020204020204" pitchFamily="34" charset="-122"/>
                <a:ea typeface="Microsoft YaHei" panose="020B0503020204020204" pitchFamily="34" charset="-122"/>
              </a:endParaRPr>
            </a:p>
          </p:txBody>
        </p:sp>
      </p:grpSp>
      <p:sp>
        <p:nvSpPr>
          <p:cNvPr id="83" name="矩形 82">
            <a:extLst>
              <a:ext uri="{FF2B5EF4-FFF2-40B4-BE49-F238E27FC236}">
                <a16:creationId xmlns:a16="http://schemas.microsoft.com/office/drawing/2014/main" id="{F0CCA425-385D-583F-C3C7-0BFA29A3233D}"/>
              </a:ext>
            </a:extLst>
          </p:cNvPr>
          <p:cNvSpPr/>
          <p:nvPr/>
        </p:nvSpPr>
        <p:spPr>
          <a:xfrm>
            <a:off x="1164873" y="2713669"/>
            <a:ext cx="1210588" cy="400110"/>
          </a:xfrm>
          <a:prstGeom prst="rect">
            <a:avLst/>
          </a:prstGeom>
          <a:noFill/>
        </p:spPr>
        <p:txBody>
          <a:bodyPr wrap="none" lIns="91440" tIns="45720" rIns="91440" bIns="45720">
            <a:spAutoFit/>
          </a:bodyPr>
          <a:lstStyle/>
          <a:p>
            <a:pPr algn="ctr"/>
            <a:r>
              <a:rPr lang="zh-TW" altLang="en-US" sz="2000" b="1" cap="none" spc="0" dirty="0">
                <a:ln w="0"/>
                <a:solidFill>
                  <a:srgbClr val="B04F4B"/>
                </a:solidFill>
                <a:latin typeface="Microsoft YaHei" panose="020B0503020204020204" pitchFamily="34" charset="-122"/>
                <a:ea typeface="Microsoft YaHei" panose="020B0503020204020204" pitchFamily="34" charset="-122"/>
              </a:rPr>
              <a:t>跟騷行為</a:t>
            </a:r>
            <a:endParaRPr lang="en-US" altLang="zh-TW" sz="2000" b="1" cap="none" spc="0" dirty="0">
              <a:ln w="0"/>
              <a:solidFill>
                <a:srgbClr val="B04F4B"/>
              </a:solidFill>
              <a:latin typeface="Microsoft YaHei" panose="020B0503020204020204" pitchFamily="34" charset="-122"/>
              <a:ea typeface="Microsoft YaHei" panose="020B0503020204020204" pitchFamily="34" charset="-122"/>
            </a:endParaRPr>
          </a:p>
        </p:txBody>
      </p:sp>
      <p:sp>
        <p:nvSpPr>
          <p:cNvPr id="84" name="矩形 83">
            <a:extLst>
              <a:ext uri="{FF2B5EF4-FFF2-40B4-BE49-F238E27FC236}">
                <a16:creationId xmlns:a16="http://schemas.microsoft.com/office/drawing/2014/main" id="{F3DED1D2-50F8-EE7A-1EB8-AA381C6DB39E}"/>
              </a:ext>
            </a:extLst>
          </p:cNvPr>
          <p:cNvSpPr/>
          <p:nvPr/>
        </p:nvSpPr>
        <p:spPr>
          <a:xfrm>
            <a:off x="1212990" y="4921474"/>
            <a:ext cx="1210588" cy="400110"/>
          </a:xfrm>
          <a:prstGeom prst="rect">
            <a:avLst/>
          </a:prstGeom>
          <a:noFill/>
        </p:spPr>
        <p:txBody>
          <a:bodyPr wrap="none" lIns="91440" tIns="45720" rIns="91440" bIns="45720">
            <a:spAutoFit/>
          </a:bodyPr>
          <a:lstStyle/>
          <a:p>
            <a:pPr algn="ctr"/>
            <a:r>
              <a:rPr lang="zh-TW" altLang="en-US" sz="2000" b="1" cap="none" spc="0" dirty="0">
                <a:ln w="0"/>
                <a:solidFill>
                  <a:srgbClr val="B04F4B"/>
                </a:solidFill>
                <a:latin typeface="Microsoft YaHei" panose="020B0503020204020204" pitchFamily="34" charset="-122"/>
                <a:ea typeface="Microsoft YaHei" panose="020B0503020204020204" pitchFamily="34" charset="-122"/>
              </a:rPr>
              <a:t>跟騷行為</a:t>
            </a:r>
            <a:endParaRPr lang="en-US" altLang="zh-TW" sz="2000" b="1" cap="none" spc="0" dirty="0">
              <a:ln w="0"/>
              <a:solidFill>
                <a:srgbClr val="B04F4B"/>
              </a:solidFill>
              <a:latin typeface="Microsoft YaHei" panose="020B0503020204020204" pitchFamily="34" charset="-122"/>
              <a:ea typeface="Microsoft YaHei" panose="020B0503020204020204" pitchFamily="34" charset="-122"/>
            </a:endParaRPr>
          </a:p>
        </p:txBody>
      </p:sp>
      <p:sp>
        <p:nvSpPr>
          <p:cNvPr id="85" name="矩形 84">
            <a:extLst>
              <a:ext uri="{FF2B5EF4-FFF2-40B4-BE49-F238E27FC236}">
                <a16:creationId xmlns:a16="http://schemas.microsoft.com/office/drawing/2014/main" id="{D2CE1036-4A53-CCEF-9718-4A4FFF785880}"/>
              </a:ext>
            </a:extLst>
          </p:cNvPr>
          <p:cNvSpPr/>
          <p:nvPr/>
        </p:nvSpPr>
        <p:spPr>
          <a:xfrm>
            <a:off x="1486446" y="90645"/>
            <a:ext cx="9866154" cy="584775"/>
          </a:xfrm>
          <a:prstGeom prst="rect">
            <a:avLst/>
          </a:prstGeom>
          <a:noFill/>
        </p:spPr>
        <p:txBody>
          <a:bodyPr wrap="square" lIns="91440" tIns="45720" rIns="91440" bIns="45720">
            <a:spAutoFit/>
          </a:bodyPr>
          <a:lstStyle/>
          <a:p>
            <a:pPr algn="ctr"/>
            <a:r>
              <a:rPr lang="zh-TW" altLang="en-US" sz="32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罪刑法定原則</a:t>
            </a:r>
            <a:r>
              <a:rPr lang="en-US" altLang="zh-TW" sz="32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a:t>
            </a:r>
            <a:r>
              <a:rPr lang="zh-TW" altLang="en-US" sz="32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跟騷法施行後受理案件狀況處置</a:t>
            </a:r>
            <a:r>
              <a:rPr lang="en-US" altLang="zh-TW" sz="3200" b="1" cap="none" spc="0" dirty="0">
                <a:ln w="0"/>
                <a:solidFill>
                  <a:schemeClr val="tx1">
                    <a:lumMod val="75000"/>
                    <a:lumOff val="25000"/>
                  </a:schemeClr>
                </a:solidFill>
                <a:latin typeface="Microsoft YaHei" panose="020B0503020204020204" pitchFamily="34" charset="-122"/>
                <a:ea typeface="Microsoft YaHei" panose="020B0503020204020204" pitchFamily="34" charset="-122"/>
              </a:rPr>
              <a:t>-</a:t>
            </a:r>
          </a:p>
        </p:txBody>
      </p:sp>
      <p:sp>
        <p:nvSpPr>
          <p:cNvPr id="43" name="矩形 42">
            <a:extLst>
              <a:ext uri="{FF2B5EF4-FFF2-40B4-BE49-F238E27FC236}">
                <a16:creationId xmlns:a16="http://schemas.microsoft.com/office/drawing/2014/main" id="{F3DED1D2-50F8-EE7A-1EB8-AA381C6DB39E}"/>
              </a:ext>
            </a:extLst>
          </p:cNvPr>
          <p:cNvSpPr/>
          <p:nvPr/>
        </p:nvSpPr>
        <p:spPr>
          <a:xfrm>
            <a:off x="3889353" y="4674991"/>
            <a:ext cx="2832735" cy="677108"/>
          </a:xfrm>
          <a:prstGeom prst="rect">
            <a:avLst/>
          </a:prstGeom>
          <a:noFill/>
        </p:spPr>
        <p:txBody>
          <a:bodyPr wrap="square" lIns="91440" tIns="45720" rIns="91440" bIns="45720">
            <a:spAutoFit/>
          </a:bodyPr>
          <a:lstStyle/>
          <a:p>
            <a:pPr algn="ctr"/>
            <a:r>
              <a:rPr lang="zh-TW" altLang="en-US" sz="2000" b="1" cap="none" spc="0" dirty="0">
                <a:ln w="0"/>
                <a:solidFill>
                  <a:srgbClr val="B04F4B"/>
                </a:solidFill>
                <a:latin typeface="Microsoft YaHei" panose="020B0503020204020204" pitchFamily="34" charset="-122"/>
                <a:ea typeface="Microsoft YaHei" panose="020B0503020204020204" pitchFamily="34" charset="-122"/>
              </a:rPr>
              <a:t>跟騷行為</a:t>
            </a:r>
            <a:endParaRPr lang="en-US" altLang="zh-TW" sz="2000" b="1" cap="none" spc="0" dirty="0">
              <a:ln w="0"/>
              <a:solidFill>
                <a:srgbClr val="B04F4B"/>
              </a:solidFill>
              <a:latin typeface="Microsoft YaHei" panose="020B0503020204020204" pitchFamily="34" charset="-122"/>
              <a:ea typeface="Microsoft YaHei" panose="020B0503020204020204" pitchFamily="34" charset="-122"/>
            </a:endParaRPr>
          </a:p>
          <a:p>
            <a:pPr algn="ctr"/>
            <a:r>
              <a:rPr lang="en-US" altLang="zh-TW" b="1" cap="none" spc="0" dirty="0">
                <a:ln w="0"/>
                <a:solidFill>
                  <a:srgbClr val="B04F4B"/>
                </a:solidFill>
                <a:latin typeface="Microsoft YaHei" panose="020B0503020204020204" pitchFamily="34" charset="-122"/>
                <a:ea typeface="Microsoft YaHei" panose="020B0503020204020204" pitchFamily="34" charset="-122"/>
              </a:rPr>
              <a:t>(</a:t>
            </a:r>
            <a:r>
              <a:rPr lang="zh-TW" altLang="en-US" b="1" cap="none" spc="0" dirty="0">
                <a:ln w="0"/>
                <a:solidFill>
                  <a:srgbClr val="B04F4B"/>
                </a:solidFill>
                <a:latin typeface="Microsoft YaHei" panose="020B0503020204020204" pitchFamily="34" charset="-122"/>
                <a:ea typeface="Microsoft YaHei" panose="020B0503020204020204" pitchFamily="34" charset="-122"/>
              </a:rPr>
              <a:t>一次或數次</a:t>
            </a:r>
            <a:r>
              <a:rPr lang="en-US" altLang="zh-TW" b="1" cap="none" spc="0" dirty="0">
                <a:ln w="0"/>
                <a:solidFill>
                  <a:srgbClr val="B04F4B"/>
                </a:solidFill>
                <a:latin typeface="Microsoft YaHei" panose="020B0503020204020204" pitchFamily="34" charset="-122"/>
                <a:ea typeface="Microsoft YaHei" panose="020B0503020204020204" pitchFamily="34" charset="-122"/>
              </a:rPr>
              <a:t>)</a:t>
            </a:r>
          </a:p>
        </p:txBody>
      </p:sp>
      <p:sp>
        <p:nvSpPr>
          <p:cNvPr id="2" name="投影片編號版面配置區 1"/>
          <p:cNvSpPr>
            <a:spLocks noGrp="1"/>
          </p:cNvSpPr>
          <p:nvPr>
            <p:ph type="sldNum" sz="quarter" idx="12"/>
          </p:nvPr>
        </p:nvSpPr>
        <p:spPr/>
        <p:txBody>
          <a:bodyPr/>
          <a:lstStyle/>
          <a:p>
            <a:endParaRPr lang="zh-TW" altLang="en-US" dirty="0"/>
          </a:p>
        </p:txBody>
      </p:sp>
      <p:sp>
        <p:nvSpPr>
          <p:cNvPr id="44" name="PlaceHolder 1"/>
          <p:cNvSpPr txBox="1">
            <a:spLocks/>
          </p:cNvSpPr>
          <p:nvPr/>
        </p:nvSpPr>
        <p:spPr>
          <a:xfrm>
            <a:off x="8610480" y="6356520"/>
            <a:ext cx="2742120" cy="363960"/>
          </a:xfrm>
          <a:prstGeom prst="rect">
            <a:avLst/>
          </a:prstGeom>
          <a:noFill/>
          <a:ln w="0">
            <a:noFill/>
          </a:ln>
        </p:spPr>
        <p:txBody>
          <a:bodyPr lIns="90000" tIns="45000" rIns="90000" bIns="4500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fld id="{FF6C4335-0C44-47D2-A353-A535E7EE0EE4}" type="slidenum">
              <a:rPr lang="en-US" sz="1200" spc="-1" smtClean="0">
                <a:solidFill>
                  <a:srgbClr val="8B8B8B"/>
                </a:solidFill>
                <a:latin typeface="Calibri"/>
              </a:rPr>
              <a:pPr algn="r">
                <a:lnSpc>
                  <a:spcPct val="100000"/>
                </a:lnSpc>
              </a:pPr>
              <a:t>10</a:t>
            </a:fld>
            <a:endParaRPr lang="en-US" sz="1200" spc="-1">
              <a:latin typeface="Times New Roman"/>
            </a:endParaRPr>
          </a:p>
        </p:txBody>
      </p:sp>
    </p:spTree>
    <p:extLst>
      <p:ext uri="{BB962C8B-B14F-4D97-AF65-F5344CB8AC3E}">
        <p14:creationId xmlns:p14="http://schemas.microsoft.com/office/powerpoint/2010/main" val="136126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4" y="494030"/>
            <a:ext cx="10190221" cy="580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82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567"/>
          <a:stretch/>
        </p:blipFill>
        <p:spPr bwMode="auto">
          <a:xfrm>
            <a:off x="1196340" y="1178560"/>
            <a:ext cx="9474200" cy="461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5933440" y="2753360"/>
            <a:ext cx="3413760" cy="474504"/>
          </a:xfrm>
          <a:prstGeom prst="rect">
            <a:avLst/>
          </a:prstGeom>
          <a:noFill/>
          <a:ln w="38100">
            <a:solidFill>
              <a:srgbClr val="FF0000"/>
            </a:solidFill>
          </a:ln>
        </p:spPr>
        <p:txBody>
          <a:bodyPr wrap="square" rtlCol="0">
            <a:spAutoFit/>
          </a:bodyPr>
          <a:lstStyle/>
          <a:p>
            <a:endParaRPr lang="zh-TW" altLang="en-US" dirty="0"/>
          </a:p>
        </p:txBody>
      </p:sp>
      <p:sp>
        <p:nvSpPr>
          <p:cNvPr id="5" name="文字方塊 4"/>
          <p:cNvSpPr txBox="1"/>
          <p:nvPr/>
        </p:nvSpPr>
        <p:spPr>
          <a:xfrm>
            <a:off x="5648960" y="3556000"/>
            <a:ext cx="3870960" cy="474504"/>
          </a:xfrm>
          <a:prstGeom prst="rect">
            <a:avLst/>
          </a:prstGeom>
          <a:noFill/>
          <a:ln w="38100">
            <a:solidFill>
              <a:srgbClr val="FF0000"/>
            </a:solidFill>
          </a:ln>
        </p:spPr>
        <p:txBody>
          <a:bodyPr wrap="square" rtlCol="0">
            <a:spAutoFit/>
          </a:bodyPr>
          <a:lstStyle/>
          <a:p>
            <a:endParaRPr lang="zh-TW" altLang="en-US" dirty="0"/>
          </a:p>
        </p:txBody>
      </p:sp>
      <p:sp>
        <p:nvSpPr>
          <p:cNvPr id="2" name="矩形 1"/>
          <p:cNvSpPr/>
          <p:nvPr/>
        </p:nvSpPr>
        <p:spPr>
          <a:xfrm>
            <a:off x="10144999" y="3284081"/>
            <a:ext cx="566181" cy="923330"/>
          </a:xfrm>
          <a:prstGeom prst="rect">
            <a:avLst/>
          </a:prstGeom>
          <a:noFill/>
        </p:spPr>
        <p:txBody>
          <a:bodyPr wrap="none" lIns="91440" tIns="45720" rIns="91440" bIns="45720">
            <a:spAutoFit/>
          </a:bodyPr>
          <a:lstStyle/>
          <a:p>
            <a:pPr algn="ctr"/>
            <a:r>
              <a:rPr lang="en-US" altLang="zh-TW" sz="5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X</a:t>
            </a:r>
            <a:endParaRPr lang="zh-TW" altLang="en-US" sz="5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79893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rot="20566686">
            <a:off x="-38101" y="1567204"/>
            <a:ext cx="6315075" cy="2867025"/>
          </a:xfrm>
          <a:prstGeom prst="ellipse">
            <a:avLst/>
          </a:pr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A776F20B-D0AC-4143-9A50-87E44569F78C}"/>
              </a:ext>
            </a:extLst>
          </p:cNvPr>
          <p:cNvSpPr txBox="1"/>
          <p:nvPr/>
        </p:nvSpPr>
        <p:spPr>
          <a:xfrm>
            <a:off x="7143398" y="4304546"/>
            <a:ext cx="4810475" cy="1323439"/>
          </a:xfrm>
          <a:prstGeom prst="rect">
            <a:avLst/>
          </a:prstGeom>
          <a:noFill/>
        </p:spPr>
        <p:txBody>
          <a:bodyPr wrap="square">
            <a:spAutoFit/>
          </a:bodyPr>
          <a:lstStyle/>
          <a:p>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與性或性別有關</a:t>
            </a:r>
            <a:r>
              <a:rPr lang="zh-TW" altLang="en-US" sz="2000" b="1" dirty="0">
                <a:effectLst/>
                <a:latin typeface="微軟正黑體" panose="020B0604030504040204" pitchFamily="34" charset="-120"/>
                <a:ea typeface="微軟正黑體" panose="020B0604030504040204" pitchFamily="34" charset="-120"/>
                <a:cs typeface="Times New Roman" panose="02020603050405020304" pitchFamily="18" charset="0"/>
              </a:rPr>
              <a:t>之認定，</a:t>
            </a: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實務所見主要為</a:t>
            </a:r>
            <a:r>
              <a:rPr lang="zh-TW" altLang="zh-TW"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癡迷愛戀</a:t>
            </a: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追求</a:t>
            </a:r>
            <a:r>
              <a:rPr lang="en-US" altLang="zh-TW"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占有</a:t>
            </a:r>
            <a:r>
              <a:rPr lang="en-US" altLang="zh-TW"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未遂</a:t>
            </a: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性別歧視</a:t>
            </a:r>
            <a:r>
              <a:rPr lang="zh-TW" altLang="en-US" sz="20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性報復</a:t>
            </a: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性勒索</a:t>
            </a:r>
            <a:r>
              <a:rPr lang="en-US" altLang="zh-TW" sz="2000" b="1"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solidFill>
                  <a:srgbClr val="A50021"/>
                </a:solidFill>
                <a:latin typeface="微軟正黑體" panose="020B0604030504040204" pitchFamily="34" charset="-120"/>
                <a:ea typeface="微軟正黑體" panose="020B0604030504040204" pitchFamily="34" charset="-120"/>
              </a:rPr>
              <a:t>揭密他人性私密資料</a:t>
            </a:r>
            <a:r>
              <a:rPr lang="en-US" altLang="zh-TW" sz="2000" b="1"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等因素</a:t>
            </a:r>
            <a:r>
              <a:rPr lang="zh-TW" altLang="en-US" sz="2000" b="1"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b="1" dirty="0">
              <a:latin typeface="微軟正黑體" panose="020B0604030504040204" pitchFamily="34" charset="-120"/>
              <a:ea typeface="微軟正黑體" panose="020B0604030504040204" pitchFamily="34" charset="-120"/>
            </a:endParaRPr>
          </a:p>
        </p:txBody>
      </p:sp>
      <p:sp>
        <p:nvSpPr>
          <p:cNvPr id="7" name="文本框 21">
            <a:extLst>
              <a:ext uri="{FF2B5EF4-FFF2-40B4-BE49-F238E27FC236}">
                <a16:creationId xmlns:a16="http://schemas.microsoft.com/office/drawing/2014/main" id="{34FFD44B-67AB-4F69-B4C4-3ABA6286498C}"/>
              </a:ext>
            </a:extLst>
          </p:cNvPr>
          <p:cNvSpPr txBox="1"/>
          <p:nvPr/>
        </p:nvSpPr>
        <p:spPr bwMode="auto">
          <a:xfrm>
            <a:off x="312864" y="170840"/>
            <a:ext cx="7129927" cy="791499"/>
          </a:xfrm>
          <a:prstGeom prst="rect">
            <a:avLst/>
          </a:prstGeom>
          <a:noFill/>
        </p:spPr>
        <p:txBody>
          <a:bodyPr wrap="square">
            <a:spAutoFit/>
          </a:bodyPr>
          <a:lstStyle/>
          <a:p>
            <a:pPr fontAlgn="auto">
              <a:lnSpc>
                <a:spcPts val="6000"/>
              </a:lnSpc>
              <a:spcBef>
                <a:spcPts val="0"/>
              </a:spcBef>
              <a:spcAft>
                <a:spcPts val="0"/>
              </a:spcAft>
              <a:defRPr/>
            </a:pPr>
            <a:r>
              <a:rPr lang="zh-TW" altLang="en-US" sz="40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與性或性別有關之認定</a:t>
            </a:r>
            <a:endParaRPr lang="en-US" altLang="zh-TW" sz="40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grpSp>
        <p:nvGrpSpPr>
          <p:cNvPr id="3" name="群組 2"/>
          <p:cNvGrpSpPr/>
          <p:nvPr/>
        </p:nvGrpSpPr>
        <p:grpSpPr>
          <a:xfrm>
            <a:off x="312864" y="1615301"/>
            <a:ext cx="5699915" cy="3177282"/>
            <a:chOff x="3552895" y="1452890"/>
            <a:chExt cx="5699915" cy="3177282"/>
          </a:xfrm>
        </p:grpSpPr>
        <p:sp>
          <p:nvSpPr>
            <p:cNvPr id="11" name="文本框 21">
              <a:extLst>
                <a:ext uri="{FF2B5EF4-FFF2-40B4-BE49-F238E27FC236}">
                  <a16:creationId xmlns:a16="http://schemas.microsoft.com/office/drawing/2014/main" id="{EE4B9406-EE1C-49E6-B94A-F2049A9AE09C}"/>
                </a:ext>
              </a:extLst>
            </p:cNvPr>
            <p:cNvSpPr txBox="1"/>
            <p:nvPr/>
          </p:nvSpPr>
          <p:spPr bwMode="auto">
            <a:xfrm>
              <a:off x="3744926" y="1452890"/>
              <a:ext cx="5091521" cy="861774"/>
            </a:xfrm>
            <a:prstGeom prst="rect">
              <a:avLst/>
            </a:prstGeom>
            <a:noFill/>
          </p:spPr>
          <p:txBody>
            <a:bodyPr wrap="square">
              <a:spAutoFit/>
            </a:bodyPr>
            <a:lstStyle/>
            <a:p>
              <a:pPr fontAlgn="auto">
                <a:lnSpc>
                  <a:spcPts val="6000"/>
                </a:lnSpc>
                <a:spcBef>
                  <a:spcPts val="0"/>
                </a:spcBef>
                <a:spcAft>
                  <a:spcPts val="0"/>
                </a:spcAft>
                <a:defRPr/>
              </a:pPr>
              <a:r>
                <a:rPr lang="zh-TW" altLang="en-US" sz="44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性騷擾</a:t>
              </a:r>
              <a:r>
                <a:rPr lang="zh-TW" altLang="en-US" sz="54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 </a:t>
              </a:r>
              <a:r>
                <a:rPr lang="zh-TW" altLang="en-US" sz="28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與</a:t>
              </a:r>
              <a:r>
                <a:rPr lang="zh-TW" altLang="en-US" sz="54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 </a:t>
              </a:r>
              <a:r>
                <a:rPr lang="zh-TW" altLang="en-US" sz="44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跟蹤騷擾</a:t>
              </a:r>
              <a:endParaRPr lang="en-US" altLang="zh-TW" sz="54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sp>
          <p:nvSpPr>
            <p:cNvPr id="13" name="文字方塊 12">
              <a:extLst>
                <a:ext uri="{FF2B5EF4-FFF2-40B4-BE49-F238E27FC236}">
                  <a16:creationId xmlns:a16="http://schemas.microsoft.com/office/drawing/2014/main" id="{8276B218-771D-402B-961E-3D2115E83951}"/>
                </a:ext>
              </a:extLst>
            </p:cNvPr>
            <p:cNvSpPr txBox="1"/>
            <p:nvPr/>
          </p:nvSpPr>
          <p:spPr>
            <a:xfrm>
              <a:off x="3552895" y="2305268"/>
              <a:ext cx="2026582" cy="923330"/>
            </a:xfrm>
            <a:prstGeom prst="rect">
              <a:avLst/>
            </a:prstGeom>
            <a:noFill/>
          </p:spPr>
          <p:txBody>
            <a:bodyPr wrap="square">
              <a:spAutoFit/>
            </a:bodyPr>
            <a:lstStyle/>
            <a:p>
              <a:r>
                <a:rPr lang="zh-TW" altLang="zh-TW" b="1" u="sng" dirty="0">
                  <a:latin typeface="微軟正黑體" panose="020B0604030504040204" pitchFamily="34" charset="-120"/>
                  <a:ea typeface="微軟正黑體" panose="020B0604030504040204" pitchFamily="34" charset="-120"/>
                </a:rPr>
                <a:t>對他人實施</a:t>
              </a:r>
              <a:r>
                <a:rPr lang="zh-TW" altLang="zh-TW" b="1" dirty="0">
                  <a:latin typeface="微軟正黑體" panose="020B0604030504040204" pitchFamily="34" charset="-120"/>
                  <a:ea typeface="微軟正黑體" panose="020B0604030504040204" pitchFamily="34" charset="-120"/>
                </a:rPr>
                <a:t>違反其意願而</a:t>
              </a:r>
              <a:r>
                <a:rPr lang="zh-TW" altLang="zh-TW" b="1" u="sng" dirty="0">
                  <a:latin typeface="微軟正黑體" panose="020B0604030504040204" pitchFamily="34" charset="-120"/>
                  <a:ea typeface="微軟正黑體" panose="020B0604030504040204" pitchFamily="34" charset="-120"/>
                </a:rPr>
                <a:t>與性或性別有關</a:t>
              </a:r>
              <a:r>
                <a:rPr lang="zh-TW" altLang="zh-TW" b="1" dirty="0">
                  <a:latin typeface="微軟正黑體" panose="020B0604030504040204" pitchFamily="34" charset="-120"/>
                  <a:ea typeface="微軟正黑體" panose="020B0604030504040204" pitchFamily="34" charset="-120"/>
                </a:rPr>
                <a:t>之行為</a:t>
              </a:r>
              <a:endParaRPr lang="zh-TW" altLang="en-US" b="1" dirty="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4CCEED0D-FBFB-4C48-8E2E-B15BAEBECC8D}"/>
                </a:ext>
              </a:extLst>
            </p:cNvPr>
            <p:cNvSpPr txBox="1"/>
            <p:nvPr/>
          </p:nvSpPr>
          <p:spPr>
            <a:xfrm>
              <a:off x="6204810" y="2305268"/>
              <a:ext cx="3048000" cy="1477328"/>
            </a:xfrm>
            <a:prstGeom prst="rect">
              <a:avLst/>
            </a:prstGeom>
            <a:noFill/>
          </p:spPr>
          <p:txBody>
            <a:bodyPr wrap="square">
              <a:spAutoFit/>
            </a:bodyPr>
            <a:lstStyle/>
            <a:p>
              <a:r>
                <a:rPr lang="zh-TW" altLang="zh-TW" b="1" u="sng" dirty="0">
                  <a:latin typeface="微軟正黑體" panose="020B0604030504040204" pitchFamily="34" charset="-120"/>
                  <a:ea typeface="微軟正黑體" panose="020B0604030504040204" pitchFamily="34" charset="-120"/>
                </a:rPr>
                <a:t>對特定人反覆或持續</a:t>
              </a:r>
              <a:r>
                <a:rPr lang="zh-TW" altLang="zh-TW" b="1" dirty="0">
                  <a:latin typeface="微軟正黑體" panose="020B0604030504040204" pitchFamily="34" charset="-120"/>
                  <a:ea typeface="微軟正黑體" panose="020B0604030504040204" pitchFamily="34" charset="-120"/>
                </a:rPr>
                <a:t>為違反其意願且</a:t>
              </a:r>
              <a:r>
                <a:rPr lang="zh-TW" altLang="zh-TW" b="1" u="sng" dirty="0">
                  <a:latin typeface="微軟正黑體" panose="020B0604030504040204" pitchFamily="34" charset="-120"/>
                  <a:ea typeface="微軟正黑體" panose="020B0604030504040204" pitchFamily="34" charset="-120"/>
                </a:rPr>
                <a:t>與性或性別有關</a:t>
              </a:r>
              <a:endParaRPr lang="en-US" altLang="zh-TW" b="1" u="sng"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之行為</a:t>
              </a:r>
              <a:r>
                <a:rPr lang="zh-TW" altLang="en-US" b="1"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使之心生畏怖，足以影響其日常生活或社會活動</a:t>
              </a:r>
              <a:endParaRPr lang="zh-TW" altLang="en-US" b="1" dirty="0">
                <a:latin typeface="微軟正黑體" panose="020B0604030504040204" pitchFamily="34" charset="-120"/>
                <a:ea typeface="微軟正黑體" panose="020B0604030504040204" pitchFamily="34" charset="-120"/>
              </a:endParaRPr>
            </a:p>
          </p:txBody>
        </p:sp>
        <p:sp>
          <p:nvSpPr>
            <p:cNvPr id="9" name="文本框 21">
              <a:extLst>
                <a:ext uri="{FF2B5EF4-FFF2-40B4-BE49-F238E27FC236}">
                  <a16:creationId xmlns:a16="http://schemas.microsoft.com/office/drawing/2014/main" id="{EE4B9406-EE1C-49E6-B94A-F2049A9AE09C}"/>
                </a:ext>
              </a:extLst>
            </p:cNvPr>
            <p:cNvSpPr txBox="1"/>
            <p:nvPr/>
          </p:nvSpPr>
          <p:spPr bwMode="auto">
            <a:xfrm>
              <a:off x="5124043" y="3768398"/>
              <a:ext cx="1801155" cy="861774"/>
            </a:xfrm>
            <a:prstGeom prst="rect">
              <a:avLst/>
            </a:prstGeom>
            <a:noFill/>
          </p:spPr>
          <p:txBody>
            <a:bodyPr wrap="square">
              <a:spAutoFit/>
            </a:bodyPr>
            <a:lstStyle/>
            <a:p>
              <a:pPr fontAlgn="auto">
                <a:lnSpc>
                  <a:spcPts val="6000"/>
                </a:lnSpc>
                <a:spcBef>
                  <a:spcPts val="0"/>
                </a:spcBef>
                <a:spcAft>
                  <a:spcPts val="0"/>
                </a:spcAft>
                <a:defRPr/>
              </a:pPr>
              <a:r>
                <a:rPr lang="zh-TW" altLang="en-US" sz="3200" b="1" dirty="0">
                  <a:solidFill>
                    <a:srgbClr val="A50021"/>
                  </a:solidFill>
                  <a:latin typeface="Microsoft YaHei" panose="020B0503020204020204" pitchFamily="34" charset="-122"/>
                  <a:ea typeface="Microsoft YaHei" panose="020B0503020204020204" pitchFamily="34" charset="-122"/>
                  <a:cs typeface="Roboto Black" charset="0"/>
                </a:rPr>
                <a:t>共同處？</a:t>
              </a:r>
              <a:endParaRPr lang="en-US" altLang="zh-TW" sz="4000" b="1" dirty="0">
                <a:solidFill>
                  <a:srgbClr val="A50021"/>
                </a:solidFill>
                <a:latin typeface="Microsoft YaHei" panose="020B0503020204020204" pitchFamily="34" charset="-122"/>
                <a:ea typeface="Microsoft YaHei" panose="020B0503020204020204" pitchFamily="34" charset="-122"/>
                <a:cs typeface="Roboto Black" charset="0"/>
              </a:endParaRPr>
            </a:p>
          </p:txBody>
        </p:sp>
      </p:grpSp>
      <p:pic>
        <p:nvPicPr>
          <p:cNvPr id="2050" name="Picture 2" descr="Illustration of light bulb icon on transparent background PNG - Similar 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000" b="97167" l="4167" r="96167">
                        <a14:foregroundMark x1="18167" y1="49333" x2="18167" y2="49333"/>
                        <a14:foregroundMark x1="16833" y1="36667" x2="16833" y2="36667"/>
                        <a14:foregroundMark x1="20833" y1="25167" x2="20833" y2="25167"/>
                        <a14:foregroundMark x1="28333" y1="15167" x2="28333" y2="15167"/>
                        <a14:foregroundMark x1="37667" y1="10833" x2="37667" y2="10833"/>
                        <a14:foregroundMark x1="49333" y1="7333" x2="49333" y2="7333"/>
                        <a14:foregroundMark x1="61667" y1="10333" x2="61667" y2="10333"/>
                        <a14:foregroundMark x1="73333" y1="16500" x2="73333" y2="16500"/>
                        <a14:foregroundMark x1="82000" y1="25167" x2="81333" y2="25500"/>
                        <a14:foregroundMark x1="85500" y1="37167" x2="85500" y2="37167"/>
                        <a14:foregroundMark x1="61667" y1="43000" x2="61667" y2="43000"/>
                        <a14:foregroundMark x1="49667" y1="56000" x2="49667" y2="56000"/>
                        <a14:foregroundMark x1="36833" y1="40667" x2="36833" y2="40667"/>
                        <a14:foregroundMark x1="85167" y1="50000" x2="85167" y2="50000"/>
                        <a14:foregroundMark x1="53333" y1="81333" x2="53333" y2="81333"/>
                        <a14:foregroundMark x1="50667" y1="86667" x2="50667" y2="86667"/>
                        <a14:foregroundMark x1="50333" y1="91000" x2="50333" y2="91000"/>
                        <a14:foregroundMark x1="46167" y1="91667" x2="51833" y2="92167"/>
                        <a14:foregroundMark x1="43500" y1="86667" x2="56333" y2="86500"/>
                        <a14:foregroundMark x1="42000" y1="81333" x2="57333" y2="81667"/>
                      </a14:backgroundRemoval>
                    </a14:imgEffect>
                  </a14:imgLayer>
                </a14:imgProps>
              </a:ext>
              <a:ext uri="{28A0092B-C50C-407E-A947-70E740481C1C}">
                <a14:useLocalDpi xmlns:a14="http://schemas.microsoft.com/office/drawing/2010/main" val="0"/>
              </a:ext>
            </a:extLst>
          </a:blip>
          <a:srcRect/>
          <a:stretch>
            <a:fillRect/>
          </a:stretch>
        </p:blipFill>
        <p:spPr bwMode="auto">
          <a:xfrm>
            <a:off x="8706250" y="2491472"/>
            <a:ext cx="1684773" cy="168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86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66"/>
          <a:stretch/>
        </p:blipFill>
        <p:spPr bwMode="auto">
          <a:xfrm>
            <a:off x="1311275" y="1330960"/>
            <a:ext cx="9569450" cy="476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12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217"/>
          <a:stretch/>
        </p:blipFill>
        <p:spPr bwMode="auto">
          <a:xfrm>
            <a:off x="809625" y="1564640"/>
            <a:ext cx="10572750" cy="446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5750560" y="4602480"/>
            <a:ext cx="2682240" cy="369332"/>
          </a:xfrm>
          <a:prstGeom prst="rect">
            <a:avLst/>
          </a:prstGeom>
          <a:noFill/>
          <a:ln w="28575">
            <a:solidFill>
              <a:srgbClr val="FF0000"/>
            </a:solidFill>
          </a:ln>
        </p:spPr>
        <p:txBody>
          <a:bodyPr wrap="square" rtlCol="0">
            <a:spAutoFit/>
          </a:bodyPr>
          <a:lstStyle/>
          <a:p>
            <a:endParaRPr lang="zh-TW" altLang="en-US" dirty="0"/>
          </a:p>
        </p:txBody>
      </p:sp>
    </p:spTree>
    <p:extLst>
      <p:ext uri="{BB962C8B-B14F-4D97-AF65-F5344CB8AC3E}">
        <p14:creationId xmlns:p14="http://schemas.microsoft.com/office/powerpoint/2010/main" val="1904392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905"/>
          <a:stretch/>
        </p:blipFill>
        <p:spPr bwMode="auto">
          <a:xfrm>
            <a:off x="743268" y="1584959"/>
            <a:ext cx="10868025" cy="451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5842000" y="2834640"/>
            <a:ext cx="2804160" cy="369332"/>
          </a:xfrm>
          <a:prstGeom prst="rect">
            <a:avLst/>
          </a:prstGeom>
          <a:noFill/>
          <a:ln w="28575">
            <a:solidFill>
              <a:srgbClr val="FF0000"/>
            </a:solidFill>
          </a:ln>
        </p:spPr>
        <p:txBody>
          <a:bodyPr wrap="square" rtlCol="0">
            <a:spAutoFit/>
          </a:bodyPr>
          <a:lstStyle/>
          <a:p>
            <a:endParaRPr lang="zh-TW" altLang="en-US" dirty="0"/>
          </a:p>
        </p:txBody>
      </p:sp>
      <p:sp>
        <p:nvSpPr>
          <p:cNvPr id="4" name="文字方塊 3"/>
          <p:cNvSpPr txBox="1"/>
          <p:nvPr/>
        </p:nvSpPr>
        <p:spPr>
          <a:xfrm>
            <a:off x="6268720" y="4084320"/>
            <a:ext cx="3474720" cy="369332"/>
          </a:xfrm>
          <a:prstGeom prst="rect">
            <a:avLst/>
          </a:prstGeom>
          <a:noFill/>
          <a:ln w="28575">
            <a:solidFill>
              <a:srgbClr val="FF0000"/>
            </a:solidFill>
          </a:ln>
        </p:spPr>
        <p:txBody>
          <a:bodyPr wrap="square" rtlCol="0">
            <a:spAutoFit/>
          </a:bodyPr>
          <a:lstStyle/>
          <a:p>
            <a:endParaRPr lang="zh-TW" altLang="en-US" dirty="0"/>
          </a:p>
        </p:txBody>
      </p:sp>
    </p:spTree>
    <p:extLst>
      <p:ext uri="{BB962C8B-B14F-4D97-AF65-F5344CB8AC3E}">
        <p14:creationId xmlns:p14="http://schemas.microsoft.com/office/powerpoint/2010/main" val="110438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58"/>
          <a:stretch/>
        </p:blipFill>
        <p:spPr bwMode="auto">
          <a:xfrm>
            <a:off x="1301750" y="1554480"/>
            <a:ext cx="9588500" cy="428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079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19"/>
          <a:stretch/>
        </p:blipFill>
        <p:spPr bwMode="auto">
          <a:xfrm>
            <a:off x="1196184" y="1361439"/>
            <a:ext cx="964565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21">
            <a:extLst>
              <a:ext uri="{FF2B5EF4-FFF2-40B4-BE49-F238E27FC236}">
                <a16:creationId xmlns:a16="http://schemas.microsoft.com/office/drawing/2014/main" id="{A44C659C-F933-4636-BD2F-A86699A433D4}"/>
              </a:ext>
            </a:extLst>
          </p:cNvPr>
          <p:cNvSpPr txBox="1"/>
          <p:nvPr/>
        </p:nvSpPr>
        <p:spPr bwMode="auto">
          <a:xfrm>
            <a:off x="301289" y="367608"/>
            <a:ext cx="11435440" cy="1118255"/>
          </a:xfrm>
          <a:prstGeom prst="rect">
            <a:avLst/>
          </a:prstGeom>
          <a:noFill/>
        </p:spPr>
        <p:txBody>
          <a:bodyPr wrap="square">
            <a:spAutoFit/>
          </a:bodyPr>
          <a:lstStyle/>
          <a:p>
            <a:pPr fontAlgn="auto">
              <a:lnSpc>
                <a:spcPts val="4000"/>
              </a:lnSpc>
              <a:spcBef>
                <a:spcPts val="0"/>
              </a:spcBef>
              <a:spcAft>
                <a:spcPts val="0"/>
              </a:spcAft>
              <a:defRPr/>
            </a:pPr>
            <a:r>
              <a:rPr lang="zh-TW" altLang="en-US" sz="3600" b="1" u="sng" dirty="0">
                <a:solidFill>
                  <a:schemeClr val="accent1">
                    <a:lumMod val="50000"/>
                  </a:schemeClr>
                </a:solidFill>
                <a:latin typeface="標楷體" panose="03000509000000000000" pitchFamily="65" charset="-120"/>
                <a:ea typeface="標楷體" panose="03000509000000000000" pitchFamily="65" charset="-120"/>
                <a:cs typeface="Roboto Black" charset="0"/>
              </a:rPr>
              <a:t>警方調查有嫌疑就要發書面告誡</a:t>
            </a:r>
            <a:r>
              <a:rPr lang="en-US" altLang="zh-TW" sz="3600" b="1" u="sng" dirty="0">
                <a:solidFill>
                  <a:schemeClr val="accent1">
                    <a:lumMod val="50000"/>
                  </a:schemeClr>
                </a:solidFill>
                <a:latin typeface="標楷體" panose="03000509000000000000" pitchFamily="65" charset="-120"/>
                <a:ea typeface="標楷體" panose="03000509000000000000" pitchFamily="65" charset="-120"/>
                <a:cs typeface="Roboto Black" charset="0"/>
              </a:rPr>
              <a:t>~</a:t>
            </a:r>
          </a:p>
          <a:p>
            <a:pPr fontAlgn="auto">
              <a:lnSpc>
                <a:spcPts val="4000"/>
              </a:lnSpc>
              <a:spcBef>
                <a:spcPts val="0"/>
              </a:spcBef>
              <a:spcAft>
                <a:spcPts val="0"/>
              </a:spcAft>
              <a:defRPr/>
            </a:pPr>
            <a:endParaRPr lang="en-US" altLang="zh-TW" sz="3600" b="1" u="sng" dirty="0">
              <a:solidFill>
                <a:schemeClr val="accent1">
                  <a:lumMod val="50000"/>
                </a:schemeClr>
              </a:solidFill>
              <a:latin typeface="標楷體" panose="03000509000000000000" pitchFamily="65" charset="-120"/>
              <a:ea typeface="標楷體" panose="03000509000000000000" pitchFamily="65" charset="-120"/>
              <a:cs typeface="Roboto Black" charset="0"/>
            </a:endParaRPr>
          </a:p>
        </p:txBody>
      </p:sp>
    </p:spTree>
    <p:extLst>
      <p:ext uri="{BB962C8B-B14F-4D97-AF65-F5344CB8AC3E}">
        <p14:creationId xmlns:p14="http://schemas.microsoft.com/office/powerpoint/2010/main" val="197978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60"/>
          <a:stretch/>
        </p:blipFill>
        <p:spPr bwMode="auto">
          <a:xfrm>
            <a:off x="1325245" y="985519"/>
            <a:ext cx="9378950" cy="441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81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群組 46"/>
          <p:cNvGrpSpPr/>
          <p:nvPr/>
        </p:nvGrpSpPr>
        <p:grpSpPr>
          <a:xfrm>
            <a:off x="2046416" y="1806750"/>
            <a:ext cx="2979298" cy="688778"/>
            <a:chOff x="2142992" y="1973004"/>
            <a:chExt cx="2979298" cy="688778"/>
          </a:xfrm>
        </p:grpSpPr>
        <p:sp>
          <p:nvSpPr>
            <p:cNvPr id="65" name="Freeform 14">
              <a:extLst>
                <a:ext uri="{FF2B5EF4-FFF2-40B4-BE49-F238E27FC236}">
                  <a16:creationId xmlns:a16="http://schemas.microsoft.com/office/drawing/2014/main" id="{DA243428-F9AF-DB42-A0A3-41FF071DE6F4}"/>
                </a:ext>
              </a:extLst>
            </p:cNvPr>
            <p:cNvSpPr/>
            <p:nvPr/>
          </p:nvSpPr>
          <p:spPr>
            <a:xfrm>
              <a:off x="2142992" y="1994475"/>
              <a:ext cx="625146" cy="561468"/>
            </a:xfrm>
            <a:custGeom>
              <a:avLst/>
              <a:gdLst/>
              <a:ahLst/>
              <a:cxnLst/>
              <a:rect l="l" t="t" r="r" b="b"/>
              <a:pathLst>
                <a:path w="1627796" h="327821">
                  <a:moveTo>
                    <a:pt x="1350352" y="326420"/>
                  </a:moveTo>
                  <a:lnTo>
                    <a:pt x="1627795" y="162504"/>
                  </a:lnTo>
                  <a:lnTo>
                    <a:pt x="1350352" y="0"/>
                  </a:lnTo>
                  <a:lnTo>
                    <a:pt x="1350352" y="1401"/>
                  </a:lnTo>
                  <a:lnTo>
                    <a:pt x="0" y="1401"/>
                  </a:lnTo>
                  <a:lnTo>
                    <a:pt x="0" y="327821"/>
                  </a:lnTo>
                  <a:lnTo>
                    <a:pt x="1350352" y="327821"/>
                  </a:lnTo>
                  <a:lnTo>
                    <a:pt x="1350352" y="326420"/>
                  </a:lnTo>
                  <a:lnTo>
                    <a:pt x="1350352" y="326420"/>
                  </a:lnTo>
                  <a:lnTo>
                    <a:pt x="1350352" y="326420"/>
                  </a:lnTo>
                  <a:close/>
                </a:path>
              </a:pathLst>
            </a:custGeom>
            <a:noFill/>
            <a:ln w="38100">
              <a:solidFill>
                <a:srgbClr val="43937D"/>
              </a:solidFill>
            </a:ln>
          </p:spPr>
          <p:txBody>
            <a:bodyPr/>
            <a:lstStyle/>
            <a:p>
              <a:endParaRPr lang="zh-CN" altLang="en-US" dirty="0">
                <a:solidFill>
                  <a:schemeClr val="bg2">
                    <a:lumMod val="25000"/>
                  </a:schemeClr>
                </a:solidFill>
                <a:latin typeface="字魂35号-经典雅黑" panose="02000000000000000000" pitchFamily="2" charset="-122"/>
                <a:ea typeface="字魂35号-经典雅黑" panose="02000000000000000000" pitchFamily="2" charset="-122"/>
                <a:cs typeface="+mn-ea"/>
                <a:sym typeface="+mn-lt"/>
              </a:endParaRPr>
            </a:p>
          </p:txBody>
        </p:sp>
        <p:sp>
          <p:nvSpPr>
            <p:cNvPr id="66" name="TextBox 31">
              <a:extLst>
                <a:ext uri="{FF2B5EF4-FFF2-40B4-BE49-F238E27FC236}">
                  <a16:creationId xmlns:a16="http://schemas.microsoft.com/office/drawing/2014/main" id="{0CCDB2CC-A317-4E0B-96BE-6400D3F03B7D}"/>
                </a:ext>
              </a:extLst>
            </p:cNvPr>
            <p:cNvSpPr txBox="1"/>
            <p:nvPr/>
          </p:nvSpPr>
          <p:spPr>
            <a:xfrm>
              <a:off x="2222632" y="1973004"/>
              <a:ext cx="2899658" cy="688778"/>
            </a:xfrm>
            <a:prstGeom prst="rect">
              <a:avLst/>
            </a:prstGeom>
          </p:spPr>
          <p:txBody>
            <a:bodyPr wrap="square" lIns="0" tIns="0" rIns="66973" rtlCol="0" anchor="t">
              <a:spAutoFit/>
            </a:bodyPr>
            <a:lstStyle/>
            <a:p>
              <a:pPr algn="l">
                <a:lnSpc>
                  <a:spcPct val="116199"/>
                </a:lnSpc>
              </a:pP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§1</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   </a:t>
              </a:r>
              <a:r>
                <a:rPr lang="zh-TW" alt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訂定目的</a:t>
              </a:r>
              <a:endParaRPr 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endParaRPr>
            </a:p>
          </p:txBody>
        </p:sp>
      </p:grpSp>
      <p:grpSp>
        <p:nvGrpSpPr>
          <p:cNvPr id="55" name="群組 54"/>
          <p:cNvGrpSpPr/>
          <p:nvPr/>
        </p:nvGrpSpPr>
        <p:grpSpPr>
          <a:xfrm>
            <a:off x="2038103" y="2446830"/>
            <a:ext cx="2907970" cy="688778"/>
            <a:chOff x="2134679" y="2613084"/>
            <a:chExt cx="2907970" cy="688778"/>
          </a:xfrm>
        </p:grpSpPr>
        <p:sp>
          <p:nvSpPr>
            <p:cNvPr id="112" name="Freeform 14">
              <a:extLst>
                <a:ext uri="{FF2B5EF4-FFF2-40B4-BE49-F238E27FC236}">
                  <a16:creationId xmlns:a16="http://schemas.microsoft.com/office/drawing/2014/main" id="{DA243428-F9AF-DB42-A0A3-41FF071DE6F4}"/>
                </a:ext>
              </a:extLst>
            </p:cNvPr>
            <p:cNvSpPr/>
            <p:nvPr/>
          </p:nvSpPr>
          <p:spPr>
            <a:xfrm>
              <a:off x="2134679" y="2635484"/>
              <a:ext cx="625146" cy="561468"/>
            </a:xfrm>
            <a:custGeom>
              <a:avLst/>
              <a:gdLst/>
              <a:ahLst/>
              <a:cxnLst/>
              <a:rect l="l" t="t" r="r" b="b"/>
              <a:pathLst>
                <a:path w="1627796" h="327821">
                  <a:moveTo>
                    <a:pt x="1350352" y="326420"/>
                  </a:moveTo>
                  <a:lnTo>
                    <a:pt x="1627795" y="162504"/>
                  </a:lnTo>
                  <a:lnTo>
                    <a:pt x="1350352" y="0"/>
                  </a:lnTo>
                  <a:lnTo>
                    <a:pt x="1350352" y="1401"/>
                  </a:lnTo>
                  <a:lnTo>
                    <a:pt x="0" y="1401"/>
                  </a:lnTo>
                  <a:lnTo>
                    <a:pt x="0" y="327821"/>
                  </a:lnTo>
                  <a:lnTo>
                    <a:pt x="1350352" y="327821"/>
                  </a:lnTo>
                  <a:lnTo>
                    <a:pt x="1350352" y="326420"/>
                  </a:lnTo>
                  <a:lnTo>
                    <a:pt x="1350352" y="326420"/>
                  </a:lnTo>
                  <a:lnTo>
                    <a:pt x="1350352" y="326420"/>
                  </a:lnTo>
                  <a:close/>
                </a:path>
              </a:pathLst>
            </a:custGeom>
            <a:noFill/>
            <a:ln w="38100">
              <a:solidFill>
                <a:srgbClr val="E39E48"/>
              </a:solidFill>
            </a:ln>
          </p:spPr>
          <p:txBody>
            <a:bodyPr/>
            <a:lstStyle/>
            <a:p>
              <a:endParaRPr lang="zh-CN" altLang="en-US" dirty="0">
                <a:solidFill>
                  <a:schemeClr val="bg2">
                    <a:lumMod val="25000"/>
                  </a:schemeClr>
                </a:solidFill>
                <a:latin typeface="字魂35号-经典雅黑" panose="02000000000000000000" pitchFamily="2" charset="-122"/>
                <a:ea typeface="字魂35号-经典雅黑" panose="02000000000000000000" pitchFamily="2" charset="-122"/>
                <a:cs typeface="+mn-ea"/>
                <a:sym typeface="+mn-lt"/>
              </a:endParaRPr>
            </a:p>
          </p:txBody>
        </p:sp>
        <p:sp>
          <p:nvSpPr>
            <p:cNvPr id="72" name="TextBox 31">
              <a:extLst>
                <a:ext uri="{FF2B5EF4-FFF2-40B4-BE49-F238E27FC236}">
                  <a16:creationId xmlns:a16="http://schemas.microsoft.com/office/drawing/2014/main" id="{0CCDB2CC-A317-4E0B-96BE-6400D3F03B7D}"/>
                </a:ext>
              </a:extLst>
            </p:cNvPr>
            <p:cNvSpPr txBox="1"/>
            <p:nvPr/>
          </p:nvSpPr>
          <p:spPr>
            <a:xfrm>
              <a:off x="2214320" y="2613084"/>
              <a:ext cx="2828329" cy="688778"/>
            </a:xfrm>
            <a:prstGeom prst="rect">
              <a:avLst/>
            </a:prstGeom>
          </p:spPr>
          <p:txBody>
            <a:bodyPr wrap="square" lIns="0" tIns="0" rIns="66973" rtlCol="0" anchor="t">
              <a:spAutoFit/>
            </a:bodyPr>
            <a:lstStyle/>
            <a:p>
              <a:pPr algn="l">
                <a:lnSpc>
                  <a:spcPct val="116199"/>
                </a:lnSpc>
              </a:pP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§2</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   </a:t>
              </a:r>
              <a:r>
                <a:rPr lang="zh-TW" alt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部會權責</a:t>
              </a:r>
              <a:endParaRPr 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endParaRPr>
            </a:p>
          </p:txBody>
        </p:sp>
      </p:grpSp>
      <p:grpSp>
        <p:nvGrpSpPr>
          <p:cNvPr id="57" name="群組 56"/>
          <p:cNvGrpSpPr/>
          <p:nvPr/>
        </p:nvGrpSpPr>
        <p:grpSpPr>
          <a:xfrm>
            <a:off x="2046416" y="3103536"/>
            <a:ext cx="2883061" cy="688778"/>
            <a:chOff x="2142992" y="3269790"/>
            <a:chExt cx="2883061" cy="688778"/>
          </a:xfrm>
        </p:grpSpPr>
        <p:sp>
          <p:nvSpPr>
            <p:cNvPr id="113" name="Freeform 14">
              <a:extLst>
                <a:ext uri="{FF2B5EF4-FFF2-40B4-BE49-F238E27FC236}">
                  <a16:creationId xmlns:a16="http://schemas.microsoft.com/office/drawing/2014/main" id="{DA243428-F9AF-DB42-A0A3-41FF071DE6F4}"/>
                </a:ext>
              </a:extLst>
            </p:cNvPr>
            <p:cNvSpPr/>
            <p:nvPr/>
          </p:nvSpPr>
          <p:spPr>
            <a:xfrm>
              <a:off x="2142992" y="3301862"/>
              <a:ext cx="625146" cy="561468"/>
            </a:xfrm>
            <a:custGeom>
              <a:avLst/>
              <a:gdLst/>
              <a:ahLst/>
              <a:cxnLst/>
              <a:rect l="l" t="t" r="r" b="b"/>
              <a:pathLst>
                <a:path w="1627796" h="327821">
                  <a:moveTo>
                    <a:pt x="1350352" y="326420"/>
                  </a:moveTo>
                  <a:lnTo>
                    <a:pt x="1627795" y="162504"/>
                  </a:lnTo>
                  <a:lnTo>
                    <a:pt x="1350352" y="0"/>
                  </a:lnTo>
                  <a:lnTo>
                    <a:pt x="1350352" y="1401"/>
                  </a:lnTo>
                  <a:lnTo>
                    <a:pt x="0" y="1401"/>
                  </a:lnTo>
                  <a:lnTo>
                    <a:pt x="0" y="327821"/>
                  </a:lnTo>
                  <a:lnTo>
                    <a:pt x="1350352" y="327821"/>
                  </a:lnTo>
                  <a:lnTo>
                    <a:pt x="1350352" y="326420"/>
                  </a:lnTo>
                  <a:lnTo>
                    <a:pt x="1350352" y="326420"/>
                  </a:lnTo>
                  <a:lnTo>
                    <a:pt x="1350352" y="326420"/>
                  </a:lnTo>
                  <a:close/>
                </a:path>
              </a:pathLst>
            </a:custGeom>
            <a:noFill/>
            <a:ln w="38100">
              <a:solidFill>
                <a:schemeClr val="bg1">
                  <a:lumMod val="50000"/>
                </a:schemeClr>
              </a:solidFill>
            </a:ln>
          </p:spPr>
          <p:txBody>
            <a:bodyPr/>
            <a:lstStyle/>
            <a:p>
              <a:endParaRPr lang="zh-CN" altLang="en-US" dirty="0">
                <a:solidFill>
                  <a:schemeClr val="bg2">
                    <a:lumMod val="25000"/>
                  </a:schemeClr>
                </a:solidFill>
                <a:latin typeface="字魂35号-经典雅黑" panose="02000000000000000000" pitchFamily="2" charset="-122"/>
                <a:ea typeface="字魂35号-经典雅黑" panose="02000000000000000000" pitchFamily="2" charset="-122"/>
                <a:cs typeface="+mn-ea"/>
                <a:sym typeface="+mn-lt"/>
              </a:endParaRPr>
            </a:p>
          </p:txBody>
        </p:sp>
        <p:sp>
          <p:nvSpPr>
            <p:cNvPr id="84" name="TextBox 31">
              <a:extLst>
                <a:ext uri="{FF2B5EF4-FFF2-40B4-BE49-F238E27FC236}">
                  <a16:creationId xmlns:a16="http://schemas.microsoft.com/office/drawing/2014/main" id="{0CCDB2CC-A317-4E0B-96BE-6400D3F03B7D}"/>
                </a:ext>
              </a:extLst>
            </p:cNvPr>
            <p:cNvSpPr txBox="1"/>
            <p:nvPr/>
          </p:nvSpPr>
          <p:spPr>
            <a:xfrm>
              <a:off x="2222632" y="3269790"/>
              <a:ext cx="2803421" cy="688778"/>
            </a:xfrm>
            <a:prstGeom prst="rect">
              <a:avLst/>
            </a:prstGeom>
          </p:spPr>
          <p:txBody>
            <a:bodyPr wrap="square" lIns="0" tIns="0" rIns="66973" rtlCol="0" anchor="t">
              <a:spAutoFit/>
            </a:bodyPr>
            <a:lstStyle/>
            <a:p>
              <a:pPr algn="l">
                <a:lnSpc>
                  <a:spcPct val="116199"/>
                </a:lnSpc>
              </a:pP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§3</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   </a:t>
              </a:r>
              <a:r>
                <a:rPr lang="zh-TW" alt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行為定義</a:t>
              </a:r>
              <a:endParaRPr 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endParaRPr>
            </a:p>
          </p:txBody>
        </p:sp>
      </p:grpSp>
      <p:grpSp>
        <p:nvGrpSpPr>
          <p:cNvPr id="58" name="群組 57"/>
          <p:cNvGrpSpPr/>
          <p:nvPr/>
        </p:nvGrpSpPr>
        <p:grpSpPr>
          <a:xfrm>
            <a:off x="2046416" y="3759062"/>
            <a:ext cx="2899657" cy="688778"/>
            <a:chOff x="2142992" y="3925316"/>
            <a:chExt cx="2899657" cy="688778"/>
          </a:xfrm>
        </p:grpSpPr>
        <p:sp>
          <p:nvSpPr>
            <p:cNvPr id="114" name="Freeform 14">
              <a:extLst>
                <a:ext uri="{FF2B5EF4-FFF2-40B4-BE49-F238E27FC236}">
                  <a16:creationId xmlns:a16="http://schemas.microsoft.com/office/drawing/2014/main" id="{DA243428-F9AF-DB42-A0A3-41FF071DE6F4}"/>
                </a:ext>
              </a:extLst>
            </p:cNvPr>
            <p:cNvSpPr/>
            <p:nvPr/>
          </p:nvSpPr>
          <p:spPr>
            <a:xfrm>
              <a:off x="2142992" y="3958089"/>
              <a:ext cx="625146" cy="561468"/>
            </a:xfrm>
            <a:custGeom>
              <a:avLst/>
              <a:gdLst/>
              <a:ahLst/>
              <a:cxnLst/>
              <a:rect l="l" t="t" r="r" b="b"/>
              <a:pathLst>
                <a:path w="1627796" h="327821">
                  <a:moveTo>
                    <a:pt x="1350352" y="326420"/>
                  </a:moveTo>
                  <a:lnTo>
                    <a:pt x="1627795" y="162504"/>
                  </a:lnTo>
                  <a:lnTo>
                    <a:pt x="1350352" y="0"/>
                  </a:lnTo>
                  <a:lnTo>
                    <a:pt x="1350352" y="1401"/>
                  </a:lnTo>
                  <a:lnTo>
                    <a:pt x="0" y="1401"/>
                  </a:lnTo>
                  <a:lnTo>
                    <a:pt x="0" y="327821"/>
                  </a:lnTo>
                  <a:lnTo>
                    <a:pt x="1350352" y="327821"/>
                  </a:lnTo>
                  <a:lnTo>
                    <a:pt x="1350352" y="326420"/>
                  </a:lnTo>
                  <a:lnTo>
                    <a:pt x="1350352" y="326420"/>
                  </a:lnTo>
                  <a:lnTo>
                    <a:pt x="1350352" y="326420"/>
                  </a:lnTo>
                  <a:close/>
                </a:path>
              </a:pathLst>
            </a:custGeom>
            <a:noFill/>
            <a:ln w="38100">
              <a:solidFill>
                <a:srgbClr val="B04F4B"/>
              </a:solidFill>
            </a:ln>
          </p:spPr>
          <p:txBody>
            <a:bodyPr/>
            <a:lstStyle/>
            <a:p>
              <a:endParaRPr lang="zh-CN" altLang="en-US" dirty="0">
                <a:solidFill>
                  <a:schemeClr val="bg2">
                    <a:lumMod val="25000"/>
                  </a:schemeClr>
                </a:solidFill>
                <a:latin typeface="字魂35号-经典雅黑" panose="02000000000000000000" pitchFamily="2" charset="-122"/>
                <a:ea typeface="字魂35号-经典雅黑" panose="02000000000000000000" pitchFamily="2" charset="-122"/>
                <a:cs typeface="+mn-ea"/>
                <a:sym typeface="+mn-lt"/>
              </a:endParaRPr>
            </a:p>
          </p:txBody>
        </p:sp>
        <p:sp>
          <p:nvSpPr>
            <p:cNvPr id="89" name="TextBox 31">
              <a:extLst>
                <a:ext uri="{FF2B5EF4-FFF2-40B4-BE49-F238E27FC236}">
                  <a16:creationId xmlns:a16="http://schemas.microsoft.com/office/drawing/2014/main" id="{0CCDB2CC-A317-4E0B-96BE-6400D3F03B7D}"/>
                </a:ext>
              </a:extLst>
            </p:cNvPr>
            <p:cNvSpPr txBox="1"/>
            <p:nvPr/>
          </p:nvSpPr>
          <p:spPr>
            <a:xfrm>
              <a:off x="2214320" y="3925316"/>
              <a:ext cx="2828329" cy="688778"/>
            </a:xfrm>
            <a:prstGeom prst="rect">
              <a:avLst/>
            </a:prstGeom>
          </p:spPr>
          <p:txBody>
            <a:bodyPr wrap="square" lIns="0" tIns="0" rIns="66973" rtlCol="0" anchor="t">
              <a:spAutoFit/>
            </a:bodyPr>
            <a:lstStyle/>
            <a:p>
              <a:pPr algn="l">
                <a:lnSpc>
                  <a:spcPct val="116199"/>
                </a:lnSpc>
              </a:pP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§4</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   </a:t>
              </a:r>
              <a:r>
                <a:rPr lang="zh-TW" alt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書面告誡</a:t>
              </a:r>
              <a:endParaRPr 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endParaRPr>
            </a:p>
          </p:txBody>
        </p:sp>
      </p:grpSp>
      <p:grpSp>
        <p:nvGrpSpPr>
          <p:cNvPr id="59" name="群組 58"/>
          <p:cNvGrpSpPr/>
          <p:nvPr/>
        </p:nvGrpSpPr>
        <p:grpSpPr>
          <a:xfrm>
            <a:off x="2038103" y="4407455"/>
            <a:ext cx="3464922" cy="688778"/>
            <a:chOff x="2134679" y="4573709"/>
            <a:chExt cx="3464922" cy="688778"/>
          </a:xfrm>
        </p:grpSpPr>
        <p:sp>
          <p:nvSpPr>
            <p:cNvPr id="115" name="Freeform 14">
              <a:extLst>
                <a:ext uri="{FF2B5EF4-FFF2-40B4-BE49-F238E27FC236}">
                  <a16:creationId xmlns:a16="http://schemas.microsoft.com/office/drawing/2014/main" id="{DA243428-F9AF-DB42-A0A3-41FF071DE6F4}"/>
                </a:ext>
              </a:extLst>
            </p:cNvPr>
            <p:cNvSpPr/>
            <p:nvPr/>
          </p:nvSpPr>
          <p:spPr>
            <a:xfrm>
              <a:off x="2134679" y="4596950"/>
              <a:ext cx="625146" cy="561468"/>
            </a:xfrm>
            <a:custGeom>
              <a:avLst/>
              <a:gdLst/>
              <a:ahLst/>
              <a:cxnLst/>
              <a:rect l="l" t="t" r="r" b="b"/>
              <a:pathLst>
                <a:path w="1627796" h="327821">
                  <a:moveTo>
                    <a:pt x="1350352" y="326420"/>
                  </a:moveTo>
                  <a:lnTo>
                    <a:pt x="1627795" y="162504"/>
                  </a:lnTo>
                  <a:lnTo>
                    <a:pt x="1350352" y="0"/>
                  </a:lnTo>
                  <a:lnTo>
                    <a:pt x="1350352" y="1401"/>
                  </a:lnTo>
                  <a:lnTo>
                    <a:pt x="0" y="1401"/>
                  </a:lnTo>
                  <a:lnTo>
                    <a:pt x="0" y="327821"/>
                  </a:lnTo>
                  <a:lnTo>
                    <a:pt x="1350352" y="327821"/>
                  </a:lnTo>
                  <a:lnTo>
                    <a:pt x="1350352" y="326420"/>
                  </a:lnTo>
                  <a:lnTo>
                    <a:pt x="1350352" y="326420"/>
                  </a:lnTo>
                  <a:lnTo>
                    <a:pt x="1350352" y="326420"/>
                  </a:lnTo>
                  <a:close/>
                </a:path>
              </a:pathLst>
            </a:custGeom>
            <a:noFill/>
            <a:ln w="38100">
              <a:solidFill>
                <a:srgbClr val="477683"/>
              </a:solidFill>
            </a:ln>
          </p:spPr>
          <p:txBody>
            <a:bodyPr/>
            <a:lstStyle/>
            <a:p>
              <a:endParaRPr lang="zh-CN" altLang="en-US" dirty="0">
                <a:solidFill>
                  <a:schemeClr val="bg2">
                    <a:lumMod val="25000"/>
                  </a:schemeClr>
                </a:solidFill>
                <a:latin typeface="字魂35号-经典雅黑" panose="02000000000000000000" pitchFamily="2" charset="-122"/>
                <a:ea typeface="字魂35号-经典雅黑" panose="02000000000000000000" pitchFamily="2" charset="-122"/>
                <a:cs typeface="+mn-ea"/>
                <a:sym typeface="+mn-lt"/>
              </a:endParaRPr>
            </a:p>
          </p:txBody>
        </p:sp>
        <p:sp>
          <p:nvSpPr>
            <p:cNvPr id="92" name="TextBox 31">
              <a:extLst>
                <a:ext uri="{FF2B5EF4-FFF2-40B4-BE49-F238E27FC236}">
                  <a16:creationId xmlns:a16="http://schemas.microsoft.com/office/drawing/2014/main" id="{0CCDB2CC-A317-4E0B-96BE-6400D3F03B7D}"/>
                </a:ext>
              </a:extLst>
            </p:cNvPr>
            <p:cNvSpPr txBox="1"/>
            <p:nvPr/>
          </p:nvSpPr>
          <p:spPr>
            <a:xfrm>
              <a:off x="2214320" y="4573709"/>
              <a:ext cx="3385281" cy="688778"/>
            </a:xfrm>
            <a:prstGeom prst="rect">
              <a:avLst/>
            </a:prstGeom>
          </p:spPr>
          <p:txBody>
            <a:bodyPr wrap="square" lIns="0" tIns="0" rIns="66973" rtlCol="0" anchor="t">
              <a:spAutoFit/>
            </a:bodyPr>
            <a:lstStyle/>
            <a:p>
              <a:pPr algn="l">
                <a:lnSpc>
                  <a:spcPct val="116199"/>
                </a:lnSpc>
              </a:pP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§5</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   </a:t>
              </a:r>
              <a:r>
                <a:rPr lang="zh-TW" alt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保護令聲請</a:t>
              </a:r>
              <a:endParaRPr 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endParaRPr>
            </a:p>
          </p:txBody>
        </p:sp>
      </p:grpSp>
      <p:grpSp>
        <p:nvGrpSpPr>
          <p:cNvPr id="60" name="群組 59"/>
          <p:cNvGrpSpPr/>
          <p:nvPr/>
        </p:nvGrpSpPr>
        <p:grpSpPr>
          <a:xfrm>
            <a:off x="2046415" y="5055848"/>
            <a:ext cx="4621877" cy="688778"/>
            <a:chOff x="2142991" y="5222102"/>
            <a:chExt cx="4621877" cy="688778"/>
          </a:xfrm>
        </p:grpSpPr>
        <p:sp>
          <p:nvSpPr>
            <p:cNvPr id="116" name="Freeform 14">
              <a:extLst>
                <a:ext uri="{FF2B5EF4-FFF2-40B4-BE49-F238E27FC236}">
                  <a16:creationId xmlns:a16="http://schemas.microsoft.com/office/drawing/2014/main" id="{DA243428-F9AF-DB42-A0A3-41FF071DE6F4}"/>
                </a:ext>
              </a:extLst>
            </p:cNvPr>
            <p:cNvSpPr/>
            <p:nvPr/>
          </p:nvSpPr>
          <p:spPr>
            <a:xfrm>
              <a:off x="2142991" y="5254397"/>
              <a:ext cx="1730739" cy="561468"/>
            </a:xfrm>
            <a:custGeom>
              <a:avLst/>
              <a:gdLst/>
              <a:ahLst/>
              <a:cxnLst/>
              <a:rect l="l" t="t" r="r" b="b"/>
              <a:pathLst>
                <a:path w="1627796" h="327821">
                  <a:moveTo>
                    <a:pt x="1350352" y="326420"/>
                  </a:moveTo>
                  <a:lnTo>
                    <a:pt x="1627795" y="162504"/>
                  </a:lnTo>
                  <a:lnTo>
                    <a:pt x="1350352" y="0"/>
                  </a:lnTo>
                  <a:lnTo>
                    <a:pt x="1350352" y="1401"/>
                  </a:lnTo>
                  <a:lnTo>
                    <a:pt x="0" y="1401"/>
                  </a:lnTo>
                  <a:lnTo>
                    <a:pt x="0" y="327821"/>
                  </a:lnTo>
                  <a:lnTo>
                    <a:pt x="1350352" y="327821"/>
                  </a:lnTo>
                  <a:lnTo>
                    <a:pt x="1350352" y="326420"/>
                  </a:lnTo>
                  <a:lnTo>
                    <a:pt x="1350352" y="326420"/>
                  </a:lnTo>
                  <a:lnTo>
                    <a:pt x="1350352" y="326420"/>
                  </a:lnTo>
                  <a:close/>
                </a:path>
              </a:pathLst>
            </a:custGeom>
            <a:noFill/>
            <a:ln w="38100">
              <a:solidFill>
                <a:srgbClr val="2F5597"/>
              </a:solidFill>
            </a:ln>
          </p:spPr>
          <p:txBody>
            <a:bodyPr/>
            <a:lstStyle/>
            <a:p>
              <a:endParaRPr lang="zh-CN" altLang="en-US" dirty="0">
                <a:solidFill>
                  <a:schemeClr val="bg2">
                    <a:lumMod val="25000"/>
                  </a:schemeClr>
                </a:solidFill>
                <a:latin typeface="字魂35号-经典雅黑" panose="02000000000000000000" pitchFamily="2" charset="-122"/>
                <a:ea typeface="字魂35号-经典雅黑" panose="02000000000000000000" pitchFamily="2" charset="-122"/>
                <a:cs typeface="+mn-ea"/>
                <a:sym typeface="+mn-lt"/>
              </a:endParaRPr>
            </a:p>
          </p:txBody>
        </p:sp>
        <p:sp>
          <p:nvSpPr>
            <p:cNvPr id="95" name="TextBox 31">
              <a:extLst>
                <a:ext uri="{FF2B5EF4-FFF2-40B4-BE49-F238E27FC236}">
                  <a16:creationId xmlns:a16="http://schemas.microsoft.com/office/drawing/2014/main" id="{0CCDB2CC-A317-4E0B-96BE-6400D3F03B7D}"/>
                </a:ext>
              </a:extLst>
            </p:cNvPr>
            <p:cNvSpPr txBox="1"/>
            <p:nvPr/>
          </p:nvSpPr>
          <p:spPr>
            <a:xfrm>
              <a:off x="2222632" y="5222102"/>
              <a:ext cx="4542236" cy="688778"/>
            </a:xfrm>
            <a:prstGeom prst="rect">
              <a:avLst/>
            </a:prstGeom>
          </p:spPr>
          <p:txBody>
            <a:bodyPr wrap="square" lIns="0" tIns="0" rIns="66973" rtlCol="0" anchor="t">
              <a:spAutoFit/>
            </a:bodyPr>
            <a:lstStyle/>
            <a:p>
              <a:pPr algn="l">
                <a:lnSpc>
                  <a:spcPct val="116199"/>
                </a:lnSpc>
              </a:pP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§6</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 </a:t>
              </a: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a:t>
              </a: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§17</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    </a:t>
              </a:r>
              <a:r>
                <a:rPr lang="zh-TW" alt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保護令流程</a:t>
              </a:r>
              <a:endParaRPr 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endParaRPr>
            </a:p>
          </p:txBody>
        </p:sp>
      </p:grpSp>
      <p:grpSp>
        <p:nvGrpSpPr>
          <p:cNvPr id="22" name="群組 21"/>
          <p:cNvGrpSpPr/>
          <p:nvPr/>
        </p:nvGrpSpPr>
        <p:grpSpPr>
          <a:xfrm>
            <a:off x="7135793" y="1806750"/>
            <a:ext cx="3380148" cy="688778"/>
            <a:chOff x="7381997" y="1764357"/>
            <a:chExt cx="3380148" cy="688778"/>
          </a:xfrm>
        </p:grpSpPr>
        <p:sp>
          <p:nvSpPr>
            <p:cNvPr id="117" name="Freeform 14">
              <a:extLst>
                <a:ext uri="{FF2B5EF4-FFF2-40B4-BE49-F238E27FC236}">
                  <a16:creationId xmlns:a16="http://schemas.microsoft.com/office/drawing/2014/main" id="{DA243428-F9AF-DB42-A0A3-41FF071DE6F4}"/>
                </a:ext>
              </a:extLst>
            </p:cNvPr>
            <p:cNvSpPr/>
            <p:nvPr/>
          </p:nvSpPr>
          <p:spPr>
            <a:xfrm>
              <a:off x="7381997" y="1812727"/>
              <a:ext cx="1861755" cy="561468"/>
            </a:xfrm>
            <a:custGeom>
              <a:avLst/>
              <a:gdLst/>
              <a:ahLst/>
              <a:cxnLst/>
              <a:rect l="l" t="t" r="r" b="b"/>
              <a:pathLst>
                <a:path w="1627796" h="327821">
                  <a:moveTo>
                    <a:pt x="1350352" y="326420"/>
                  </a:moveTo>
                  <a:lnTo>
                    <a:pt x="1627795" y="162504"/>
                  </a:lnTo>
                  <a:lnTo>
                    <a:pt x="1350352" y="0"/>
                  </a:lnTo>
                  <a:lnTo>
                    <a:pt x="1350352" y="1401"/>
                  </a:lnTo>
                  <a:lnTo>
                    <a:pt x="0" y="1401"/>
                  </a:lnTo>
                  <a:lnTo>
                    <a:pt x="0" y="327821"/>
                  </a:lnTo>
                  <a:lnTo>
                    <a:pt x="1350352" y="327821"/>
                  </a:lnTo>
                  <a:lnTo>
                    <a:pt x="1350352" y="326420"/>
                  </a:lnTo>
                  <a:lnTo>
                    <a:pt x="1350352" y="326420"/>
                  </a:lnTo>
                  <a:lnTo>
                    <a:pt x="1350352" y="326420"/>
                  </a:lnTo>
                  <a:close/>
                </a:path>
              </a:pathLst>
            </a:custGeom>
            <a:noFill/>
            <a:ln w="38100">
              <a:solidFill>
                <a:srgbClr val="B04F4B"/>
              </a:solidFill>
            </a:ln>
          </p:spPr>
          <p:txBody>
            <a:bodyPr/>
            <a:lstStyle/>
            <a:p>
              <a:endParaRPr lang="zh-CN" altLang="en-US" dirty="0">
                <a:solidFill>
                  <a:schemeClr val="bg2">
                    <a:lumMod val="25000"/>
                  </a:schemeClr>
                </a:solidFill>
                <a:latin typeface="字魂35号-经典雅黑" panose="02000000000000000000" pitchFamily="2" charset="-122"/>
                <a:ea typeface="字魂35号-经典雅黑" panose="02000000000000000000" pitchFamily="2" charset="-122"/>
                <a:cs typeface="+mn-ea"/>
                <a:sym typeface="+mn-lt"/>
              </a:endParaRPr>
            </a:p>
          </p:txBody>
        </p:sp>
        <p:sp>
          <p:nvSpPr>
            <p:cNvPr id="98" name="TextBox 31">
              <a:extLst>
                <a:ext uri="{FF2B5EF4-FFF2-40B4-BE49-F238E27FC236}">
                  <a16:creationId xmlns:a16="http://schemas.microsoft.com/office/drawing/2014/main" id="{0CCDB2CC-A317-4E0B-96BE-6400D3F03B7D}"/>
                </a:ext>
              </a:extLst>
            </p:cNvPr>
            <p:cNvSpPr txBox="1"/>
            <p:nvPr/>
          </p:nvSpPr>
          <p:spPr>
            <a:xfrm>
              <a:off x="7441880" y="1764357"/>
              <a:ext cx="3320265" cy="688778"/>
            </a:xfrm>
            <a:prstGeom prst="rect">
              <a:avLst/>
            </a:prstGeom>
          </p:spPr>
          <p:txBody>
            <a:bodyPr wrap="square" lIns="0" tIns="0" rIns="66973" rtlCol="0" anchor="t">
              <a:spAutoFit/>
            </a:bodyPr>
            <a:lstStyle/>
            <a:p>
              <a:pPr>
                <a:lnSpc>
                  <a:spcPct val="116199"/>
                </a:lnSpc>
              </a:pP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§18</a:t>
              </a:r>
              <a:r>
                <a:rPr lang="zh-TW" altLang="en-US"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a:t>
              </a: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§19</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   </a:t>
              </a:r>
              <a:r>
                <a:rPr lang="zh-TW" alt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罰責</a:t>
              </a:r>
              <a:endParaRPr 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endParaRPr>
            </a:p>
          </p:txBody>
        </p:sp>
      </p:grpSp>
      <p:grpSp>
        <p:nvGrpSpPr>
          <p:cNvPr id="23" name="群組 22"/>
          <p:cNvGrpSpPr/>
          <p:nvPr/>
        </p:nvGrpSpPr>
        <p:grpSpPr>
          <a:xfrm>
            <a:off x="7144105" y="2496230"/>
            <a:ext cx="3512810" cy="688778"/>
            <a:chOff x="7388618" y="2555943"/>
            <a:chExt cx="3512810" cy="688778"/>
          </a:xfrm>
        </p:grpSpPr>
        <p:sp>
          <p:nvSpPr>
            <p:cNvPr id="101" name="TextBox 31">
              <a:extLst>
                <a:ext uri="{FF2B5EF4-FFF2-40B4-BE49-F238E27FC236}">
                  <a16:creationId xmlns:a16="http://schemas.microsoft.com/office/drawing/2014/main" id="{0CCDB2CC-A317-4E0B-96BE-6400D3F03B7D}"/>
                </a:ext>
              </a:extLst>
            </p:cNvPr>
            <p:cNvSpPr txBox="1"/>
            <p:nvPr/>
          </p:nvSpPr>
          <p:spPr>
            <a:xfrm>
              <a:off x="7433567" y="2555943"/>
              <a:ext cx="3467861" cy="688778"/>
            </a:xfrm>
            <a:prstGeom prst="rect">
              <a:avLst/>
            </a:prstGeom>
          </p:spPr>
          <p:txBody>
            <a:bodyPr wrap="square" lIns="0" tIns="0" rIns="66973" rtlCol="0" anchor="t">
              <a:spAutoFit/>
            </a:bodyPr>
            <a:lstStyle>
              <a:defPPr>
                <a:defRPr lang="zh-TW"/>
              </a:defPPr>
              <a:lvl1pPr>
                <a:lnSpc>
                  <a:spcPct val="116199"/>
                </a:lnSpc>
                <a:defRPr sz="3200" b="1">
                  <a:solidFill>
                    <a:srgbClr val="002060"/>
                  </a:solidFill>
                  <a:latin typeface="微軟正黑體" panose="020B0604030504040204" pitchFamily="34" charset="-120"/>
                  <a:ea typeface="微軟正黑體" panose="020B0604030504040204" pitchFamily="34" charset="-120"/>
                  <a:cs typeface="+mn-ea"/>
                </a:defRPr>
              </a:lvl1pPr>
            </a:lstStyle>
            <a:p>
              <a:r>
                <a:rPr lang="en-US" altLang="zh-TW" dirty="0">
                  <a:solidFill>
                    <a:schemeClr val="bg2">
                      <a:lumMod val="25000"/>
                    </a:schemeClr>
                  </a:solidFill>
                  <a:sym typeface="+mn-lt"/>
                </a:rPr>
                <a:t>§20</a:t>
              </a:r>
              <a:r>
                <a:rPr lang="zh-TW" altLang="en-US" dirty="0">
                  <a:solidFill>
                    <a:schemeClr val="bg2">
                      <a:lumMod val="25000"/>
                    </a:schemeClr>
                  </a:solidFill>
                  <a:sym typeface="+mn-lt"/>
                </a:rPr>
                <a:t>   </a:t>
              </a:r>
              <a:r>
                <a:rPr lang="zh-TW" altLang="en-US" sz="3600" dirty="0">
                  <a:solidFill>
                    <a:schemeClr val="bg2">
                      <a:lumMod val="25000"/>
                    </a:schemeClr>
                  </a:solidFill>
                  <a:sym typeface="+mn-lt"/>
                </a:rPr>
                <a:t>審理不公開</a:t>
              </a:r>
              <a:endParaRPr lang="en-US" sz="3600" dirty="0">
                <a:solidFill>
                  <a:schemeClr val="bg2">
                    <a:lumMod val="25000"/>
                  </a:schemeClr>
                </a:solidFill>
                <a:sym typeface="+mn-lt"/>
              </a:endParaRPr>
            </a:p>
          </p:txBody>
        </p:sp>
        <p:sp>
          <p:nvSpPr>
            <p:cNvPr id="118" name="Freeform 14">
              <a:extLst>
                <a:ext uri="{FF2B5EF4-FFF2-40B4-BE49-F238E27FC236}">
                  <a16:creationId xmlns:a16="http://schemas.microsoft.com/office/drawing/2014/main" id="{DA243428-F9AF-DB42-A0A3-41FF071DE6F4}"/>
                </a:ext>
              </a:extLst>
            </p:cNvPr>
            <p:cNvSpPr/>
            <p:nvPr/>
          </p:nvSpPr>
          <p:spPr>
            <a:xfrm>
              <a:off x="7388618" y="2588531"/>
              <a:ext cx="890858" cy="561468"/>
            </a:xfrm>
            <a:custGeom>
              <a:avLst/>
              <a:gdLst/>
              <a:ahLst/>
              <a:cxnLst/>
              <a:rect l="l" t="t" r="r" b="b"/>
              <a:pathLst>
                <a:path w="1627796" h="327821">
                  <a:moveTo>
                    <a:pt x="1350352" y="326420"/>
                  </a:moveTo>
                  <a:lnTo>
                    <a:pt x="1627795" y="162504"/>
                  </a:lnTo>
                  <a:lnTo>
                    <a:pt x="1350352" y="0"/>
                  </a:lnTo>
                  <a:lnTo>
                    <a:pt x="1350352" y="1401"/>
                  </a:lnTo>
                  <a:lnTo>
                    <a:pt x="0" y="1401"/>
                  </a:lnTo>
                  <a:lnTo>
                    <a:pt x="0" y="327821"/>
                  </a:lnTo>
                  <a:lnTo>
                    <a:pt x="1350352" y="327821"/>
                  </a:lnTo>
                  <a:lnTo>
                    <a:pt x="1350352" y="326420"/>
                  </a:lnTo>
                  <a:lnTo>
                    <a:pt x="1350352" y="326420"/>
                  </a:lnTo>
                  <a:lnTo>
                    <a:pt x="1350352" y="326420"/>
                  </a:lnTo>
                  <a:close/>
                </a:path>
              </a:pathLst>
            </a:custGeom>
            <a:noFill/>
            <a:ln w="38100">
              <a:solidFill>
                <a:schemeClr val="bg1">
                  <a:lumMod val="50000"/>
                </a:schemeClr>
              </a:solidFill>
            </a:ln>
          </p:spPr>
          <p:txBody>
            <a:bodyPr/>
            <a:lstStyle/>
            <a:p>
              <a:endParaRPr lang="zh-CN" altLang="en-US" dirty="0">
                <a:solidFill>
                  <a:schemeClr val="bg2">
                    <a:lumMod val="25000"/>
                  </a:schemeClr>
                </a:solidFill>
                <a:latin typeface="字魂35号-经典雅黑" panose="02000000000000000000" pitchFamily="2" charset="-122"/>
                <a:ea typeface="字魂35号-经典雅黑" panose="02000000000000000000" pitchFamily="2" charset="-122"/>
                <a:cs typeface="+mn-ea"/>
                <a:sym typeface="+mn-lt"/>
              </a:endParaRPr>
            </a:p>
          </p:txBody>
        </p:sp>
      </p:grpSp>
      <p:grpSp>
        <p:nvGrpSpPr>
          <p:cNvPr id="24" name="群組 23"/>
          <p:cNvGrpSpPr/>
          <p:nvPr/>
        </p:nvGrpSpPr>
        <p:grpSpPr>
          <a:xfrm>
            <a:off x="7150726" y="3163525"/>
            <a:ext cx="3738947" cy="688778"/>
            <a:chOff x="7388618" y="3230204"/>
            <a:chExt cx="3738947" cy="688778"/>
          </a:xfrm>
        </p:grpSpPr>
        <p:sp>
          <p:nvSpPr>
            <p:cNvPr id="104" name="TextBox 31">
              <a:extLst>
                <a:ext uri="{FF2B5EF4-FFF2-40B4-BE49-F238E27FC236}">
                  <a16:creationId xmlns:a16="http://schemas.microsoft.com/office/drawing/2014/main" id="{0CCDB2CC-A317-4E0B-96BE-6400D3F03B7D}"/>
                </a:ext>
              </a:extLst>
            </p:cNvPr>
            <p:cNvSpPr txBox="1"/>
            <p:nvPr/>
          </p:nvSpPr>
          <p:spPr>
            <a:xfrm>
              <a:off x="7441880" y="3230204"/>
              <a:ext cx="3685685" cy="688778"/>
            </a:xfrm>
            <a:prstGeom prst="rect">
              <a:avLst/>
            </a:prstGeom>
          </p:spPr>
          <p:txBody>
            <a:bodyPr wrap="square" lIns="0" tIns="0" rIns="66973" rtlCol="0" anchor="t">
              <a:spAutoFit/>
            </a:bodyPr>
            <a:lstStyle/>
            <a:p>
              <a:pPr>
                <a:lnSpc>
                  <a:spcPct val="116199"/>
                </a:lnSpc>
              </a:pP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§21</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   </a:t>
              </a:r>
              <a:r>
                <a:rPr lang="zh-TW" alt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預防性羈押</a:t>
              </a:r>
              <a:endParaRPr 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endParaRPr>
            </a:p>
          </p:txBody>
        </p:sp>
        <p:sp>
          <p:nvSpPr>
            <p:cNvPr id="119" name="Freeform 14">
              <a:extLst>
                <a:ext uri="{FF2B5EF4-FFF2-40B4-BE49-F238E27FC236}">
                  <a16:creationId xmlns:a16="http://schemas.microsoft.com/office/drawing/2014/main" id="{DA243428-F9AF-DB42-A0A3-41FF071DE6F4}"/>
                </a:ext>
              </a:extLst>
            </p:cNvPr>
            <p:cNvSpPr/>
            <p:nvPr/>
          </p:nvSpPr>
          <p:spPr>
            <a:xfrm>
              <a:off x="7388618" y="3267017"/>
              <a:ext cx="890858" cy="561468"/>
            </a:xfrm>
            <a:custGeom>
              <a:avLst/>
              <a:gdLst/>
              <a:ahLst/>
              <a:cxnLst/>
              <a:rect l="l" t="t" r="r" b="b"/>
              <a:pathLst>
                <a:path w="1627796" h="327821">
                  <a:moveTo>
                    <a:pt x="1350352" y="326420"/>
                  </a:moveTo>
                  <a:lnTo>
                    <a:pt x="1627795" y="162504"/>
                  </a:lnTo>
                  <a:lnTo>
                    <a:pt x="1350352" y="0"/>
                  </a:lnTo>
                  <a:lnTo>
                    <a:pt x="1350352" y="1401"/>
                  </a:lnTo>
                  <a:lnTo>
                    <a:pt x="0" y="1401"/>
                  </a:lnTo>
                  <a:lnTo>
                    <a:pt x="0" y="327821"/>
                  </a:lnTo>
                  <a:lnTo>
                    <a:pt x="1350352" y="327821"/>
                  </a:lnTo>
                  <a:lnTo>
                    <a:pt x="1350352" y="326420"/>
                  </a:lnTo>
                  <a:lnTo>
                    <a:pt x="1350352" y="326420"/>
                  </a:lnTo>
                  <a:lnTo>
                    <a:pt x="1350352" y="326420"/>
                  </a:lnTo>
                  <a:close/>
                </a:path>
              </a:pathLst>
            </a:custGeom>
            <a:noFill/>
            <a:ln w="38100">
              <a:solidFill>
                <a:srgbClr val="2F5597"/>
              </a:solidFill>
            </a:ln>
          </p:spPr>
          <p:txBody>
            <a:bodyPr/>
            <a:lstStyle/>
            <a:p>
              <a:endParaRPr lang="zh-CN" altLang="en-US" dirty="0">
                <a:solidFill>
                  <a:schemeClr val="bg2">
                    <a:lumMod val="25000"/>
                  </a:schemeClr>
                </a:solidFill>
                <a:latin typeface="字魂35号-经典雅黑" panose="02000000000000000000" pitchFamily="2" charset="-122"/>
                <a:ea typeface="字魂35号-经典雅黑" panose="02000000000000000000" pitchFamily="2" charset="-122"/>
                <a:cs typeface="+mn-ea"/>
                <a:sym typeface="+mn-lt"/>
              </a:endParaRPr>
            </a:p>
          </p:txBody>
        </p:sp>
      </p:grpSp>
      <p:grpSp>
        <p:nvGrpSpPr>
          <p:cNvPr id="45" name="群組 44"/>
          <p:cNvGrpSpPr/>
          <p:nvPr/>
        </p:nvGrpSpPr>
        <p:grpSpPr>
          <a:xfrm>
            <a:off x="7144105" y="3843961"/>
            <a:ext cx="3380148" cy="688778"/>
            <a:chOff x="7381997" y="4533295"/>
            <a:chExt cx="3380148" cy="688778"/>
          </a:xfrm>
        </p:grpSpPr>
        <p:sp>
          <p:nvSpPr>
            <p:cNvPr id="110" name="TextBox 31">
              <a:extLst>
                <a:ext uri="{FF2B5EF4-FFF2-40B4-BE49-F238E27FC236}">
                  <a16:creationId xmlns:a16="http://schemas.microsoft.com/office/drawing/2014/main" id="{0CCDB2CC-A317-4E0B-96BE-6400D3F03B7D}"/>
                </a:ext>
              </a:extLst>
            </p:cNvPr>
            <p:cNvSpPr txBox="1"/>
            <p:nvPr/>
          </p:nvSpPr>
          <p:spPr>
            <a:xfrm>
              <a:off x="7441880" y="4533295"/>
              <a:ext cx="3320265" cy="688778"/>
            </a:xfrm>
            <a:prstGeom prst="rect">
              <a:avLst/>
            </a:prstGeom>
          </p:spPr>
          <p:txBody>
            <a:bodyPr wrap="square" lIns="0" tIns="0" rIns="66973" rtlCol="0" anchor="t">
              <a:spAutoFit/>
            </a:bodyPr>
            <a:lstStyle/>
            <a:p>
              <a:pPr>
                <a:lnSpc>
                  <a:spcPct val="116199"/>
                </a:lnSpc>
              </a:pPr>
              <a:r>
                <a:rPr lang="en-US" altLang="zh-TW"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§23</a:t>
              </a:r>
              <a:r>
                <a:rPr lang="zh-TW" altLang="en-US" sz="32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   </a:t>
              </a:r>
              <a:r>
                <a:rPr lang="zh-TW" alt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rPr>
                <a:t>施行日期</a:t>
              </a:r>
              <a:endParaRPr lang="en-US" sz="3600" b="1" dirty="0">
                <a:solidFill>
                  <a:schemeClr val="bg2">
                    <a:lumMod val="25000"/>
                  </a:schemeClr>
                </a:solidFill>
                <a:latin typeface="微軟正黑體" panose="020B0604030504040204" pitchFamily="34" charset="-120"/>
                <a:ea typeface="微軟正黑體" panose="020B0604030504040204" pitchFamily="34" charset="-120"/>
                <a:cs typeface="+mn-ea"/>
                <a:sym typeface="+mn-lt"/>
              </a:endParaRPr>
            </a:p>
          </p:txBody>
        </p:sp>
        <p:sp>
          <p:nvSpPr>
            <p:cNvPr id="120" name="Freeform 14">
              <a:extLst>
                <a:ext uri="{FF2B5EF4-FFF2-40B4-BE49-F238E27FC236}">
                  <a16:creationId xmlns:a16="http://schemas.microsoft.com/office/drawing/2014/main" id="{DA243428-F9AF-DB42-A0A3-41FF071DE6F4}"/>
                </a:ext>
              </a:extLst>
            </p:cNvPr>
            <p:cNvSpPr/>
            <p:nvPr/>
          </p:nvSpPr>
          <p:spPr>
            <a:xfrm>
              <a:off x="7381997" y="4580324"/>
              <a:ext cx="890858" cy="561468"/>
            </a:xfrm>
            <a:custGeom>
              <a:avLst/>
              <a:gdLst/>
              <a:ahLst/>
              <a:cxnLst/>
              <a:rect l="l" t="t" r="r" b="b"/>
              <a:pathLst>
                <a:path w="1627796" h="327821">
                  <a:moveTo>
                    <a:pt x="1350352" y="326420"/>
                  </a:moveTo>
                  <a:lnTo>
                    <a:pt x="1627795" y="162504"/>
                  </a:lnTo>
                  <a:lnTo>
                    <a:pt x="1350352" y="0"/>
                  </a:lnTo>
                  <a:lnTo>
                    <a:pt x="1350352" y="1401"/>
                  </a:lnTo>
                  <a:lnTo>
                    <a:pt x="0" y="1401"/>
                  </a:lnTo>
                  <a:lnTo>
                    <a:pt x="0" y="327821"/>
                  </a:lnTo>
                  <a:lnTo>
                    <a:pt x="1350352" y="327821"/>
                  </a:lnTo>
                  <a:lnTo>
                    <a:pt x="1350352" y="326420"/>
                  </a:lnTo>
                  <a:lnTo>
                    <a:pt x="1350352" y="326420"/>
                  </a:lnTo>
                  <a:lnTo>
                    <a:pt x="1350352" y="326420"/>
                  </a:lnTo>
                  <a:close/>
                </a:path>
              </a:pathLst>
            </a:custGeom>
            <a:noFill/>
            <a:ln w="38100">
              <a:solidFill>
                <a:srgbClr val="E39E48"/>
              </a:solidFill>
            </a:ln>
          </p:spPr>
          <p:txBody>
            <a:bodyPr/>
            <a:lstStyle/>
            <a:p>
              <a:endParaRPr lang="zh-CN" altLang="en-US" dirty="0">
                <a:solidFill>
                  <a:schemeClr val="bg2">
                    <a:lumMod val="25000"/>
                  </a:schemeClr>
                </a:solidFill>
                <a:latin typeface="字魂35号-经典雅黑" panose="02000000000000000000" pitchFamily="2" charset="-122"/>
                <a:ea typeface="字魂35号-经典雅黑" panose="02000000000000000000" pitchFamily="2" charset="-122"/>
                <a:cs typeface="+mn-ea"/>
                <a:sym typeface="+mn-lt"/>
              </a:endParaRPr>
            </a:p>
          </p:txBody>
        </p:sp>
      </p:grpSp>
      <p:sp>
        <p:nvSpPr>
          <p:cNvPr id="37" name="TextBox 31">
            <a:extLst>
              <a:ext uri="{FF2B5EF4-FFF2-40B4-BE49-F238E27FC236}">
                <a16:creationId xmlns:a16="http://schemas.microsoft.com/office/drawing/2014/main" id="{0CCDB2CC-A317-4E0B-96BE-6400D3F03B7D}"/>
              </a:ext>
            </a:extLst>
          </p:cNvPr>
          <p:cNvSpPr txBox="1"/>
          <p:nvPr/>
        </p:nvSpPr>
        <p:spPr>
          <a:xfrm>
            <a:off x="3393649" y="348074"/>
            <a:ext cx="5933231" cy="928075"/>
          </a:xfrm>
          <a:prstGeom prst="rect">
            <a:avLst/>
          </a:prstGeom>
        </p:spPr>
        <p:txBody>
          <a:bodyPr wrap="square" lIns="0" tIns="0" rIns="66973" rtlCol="0" anchor="t">
            <a:spAutoFit/>
          </a:bodyPr>
          <a:lstStyle/>
          <a:p>
            <a:pPr algn="ctr">
              <a:lnSpc>
                <a:spcPct val="116199"/>
              </a:lnSpc>
            </a:pPr>
            <a:r>
              <a:rPr lang="zh-TW" altLang="en-US" sz="5400" b="1" dirty="0">
                <a:solidFill>
                  <a:srgbClr val="002060"/>
                </a:solidFill>
                <a:latin typeface="微軟正黑體" panose="020B0604030504040204" pitchFamily="34" charset="-120"/>
                <a:ea typeface="微軟正黑體" panose="020B0604030504040204" pitchFamily="34" charset="-120"/>
                <a:cs typeface="+mn-ea"/>
                <a:sym typeface="+mn-lt"/>
              </a:rPr>
              <a:t>跟蹤騷擾防制法</a:t>
            </a:r>
            <a:endParaRPr lang="en-US" sz="5400" b="1" dirty="0">
              <a:solidFill>
                <a:srgbClr val="002060"/>
              </a:solidFill>
              <a:latin typeface="微軟正黑體" panose="020B0604030504040204" pitchFamily="34" charset="-120"/>
              <a:ea typeface="微軟正黑體" panose="020B0604030504040204" pitchFamily="34" charset="-120"/>
              <a:cs typeface="+mn-ea"/>
              <a:sym typeface="+mn-lt"/>
            </a:endParaRPr>
          </a:p>
        </p:txBody>
      </p:sp>
      <p:sp>
        <p:nvSpPr>
          <p:cNvPr id="3" name="圓角矩形 2"/>
          <p:cNvSpPr/>
          <p:nvPr/>
        </p:nvSpPr>
        <p:spPr>
          <a:xfrm>
            <a:off x="7195676" y="4858697"/>
            <a:ext cx="4305192" cy="611724"/>
          </a:xfrm>
          <a:prstGeom prst="roundRect">
            <a:avLst/>
          </a:prstGeom>
          <a:noFill/>
          <a:ln w="38100">
            <a:solidFill>
              <a:srgbClr val="FF66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185107" y="4899304"/>
            <a:ext cx="4283545" cy="584775"/>
          </a:xfrm>
          <a:prstGeom prst="rect">
            <a:avLst/>
          </a:prstGeom>
        </p:spPr>
        <p:txBody>
          <a:bodyPr wrap="none">
            <a:spAutoFit/>
          </a:bodyPr>
          <a:lstStyle/>
          <a:p>
            <a:pPr algn="ctr"/>
            <a:r>
              <a:rPr lang="en-US" altLang="zh-TW" sz="3200" b="1" dirty="0">
                <a:solidFill>
                  <a:srgbClr val="CC0000"/>
                </a:solidFill>
                <a:latin typeface="微軟正黑體" panose="020B0604030504040204" pitchFamily="34" charset="-120"/>
                <a:ea typeface="微軟正黑體" panose="020B0604030504040204" pitchFamily="34" charset="-120"/>
                <a:cs typeface="+mn-ea"/>
              </a:rPr>
              <a:t>111</a:t>
            </a:r>
            <a:r>
              <a:rPr lang="zh-TW" altLang="en-US" sz="3200" b="1" dirty="0">
                <a:solidFill>
                  <a:srgbClr val="CC0000"/>
                </a:solidFill>
                <a:latin typeface="微軟正黑體" panose="020B0604030504040204" pitchFamily="34" charset="-120"/>
                <a:ea typeface="微軟正黑體" panose="020B0604030504040204" pitchFamily="34" charset="-120"/>
                <a:cs typeface="+mn-ea"/>
              </a:rPr>
              <a:t>年</a:t>
            </a:r>
            <a:r>
              <a:rPr lang="en-US" altLang="zh-TW" sz="3200" b="1" dirty="0">
                <a:solidFill>
                  <a:srgbClr val="CC0000"/>
                </a:solidFill>
                <a:latin typeface="微軟正黑體" panose="020B0604030504040204" pitchFamily="34" charset="-120"/>
                <a:ea typeface="微軟正黑體" panose="020B0604030504040204" pitchFamily="34" charset="-120"/>
                <a:cs typeface="+mn-ea"/>
              </a:rPr>
              <a:t>6</a:t>
            </a:r>
            <a:r>
              <a:rPr lang="zh-TW" altLang="en-US" sz="3200" b="1" dirty="0">
                <a:solidFill>
                  <a:srgbClr val="CC0000"/>
                </a:solidFill>
                <a:latin typeface="微軟正黑體" panose="020B0604030504040204" pitchFamily="34" charset="-120"/>
                <a:ea typeface="微軟正黑體" panose="020B0604030504040204" pitchFamily="34" charset="-120"/>
                <a:cs typeface="+mn-ea"/>
              </a:rPr>
              <a:t>月</a:t>
            </a:r>
            <a:r>
              <a:rPr lang="en-US" altLang="zh-TW" sz="3200" b="1" dirty="0">
                <a:solidFill>
                  <a:srgbClr val="CC0000"/>
                </a:solidFill>
                <a:latin typeface="微軟正黑體" panose="020B0604030504040204" pitchFamily="34" charset="-120"/>
                <a:ea typeface="微軟正黑體" panose="020B0604030504040204" pitchFamily="34" charset="-120"/>
                <a:cs typeface="+mn-ea"/>
              </a:rPr>
              <a:t>1</a:t>
            </a:r>
            <a:r>
              <a:rPr lang="zh-TW" altLang="en-US" sz="3200" b="1" dirty="0">
                <a:solidFill>
                  <a:srgbClr val="CC0000"/>
                </a:solidFill>
                <a:latin typeface="微軟正黑體" panose="020B0604030504040204" pitchFamily="34" charset="-120"/>
                <a:ea typeface="微軟正黑體" panose="020B0604030504040204" pitchFamily="34" charset="-120"/>
                <a:cs typeface="+mn-ea"/>
              </a:rPr>
              <a:t>日生效施行</a:t>
            </a:r>
          </a:p>
        </p:txBody>
      </p:sp>
      <p:pic>
        <p:nvPicPr>
          <p:cNvPr id="17" name="Picture 4" descr="文化藝術採購及著作權專區:::法令規章:::"/>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827" y="4644459"/>
            <a:ext cx="686299" cy="6862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筆跡 5"/>
              <p14:cNvContentPartPr/>
              <p14:nvPr/>
            </p14:nvContentPartPr>
            <p14:xfrm>
              <a:off x="4124270" y="892477"/>
              <a:ext cx="4471987" cy="25400"/>
            </p14:xfrm>
          </p:contentPart>
        </mc:Choice>
        <mc:Fallback xmlns="">
          <p:pic>
            <p:nvPicPr>
              <p:cNvPr id="6" name="筆跡 5"/>
              <p:cNvPicPr/>
              <p:nvPr/>
            </p:nvPicPr>
            <p:blipFill>
              <a:blip r:embed="rId5"/>
              <a:stretch>
                <a:fillRect/>
              </a:stretch>
            </p:blipFill>
            <p:spPr>
              <a:xfrm>
                <a:off x="4070269" y="785153"/>
                <a:ext cx="4579989" cy="240048"/>
              </a:xfrm>
              <a:prstGeom prst="rect">
                <a:avLst/>
              </a:prstGeom>
            </p:spPr>
          </p:pic>
        </mc:Fallback>
      </mc:AlternateContent>
    </p:spTree>
    <p:extLst>
      <p:ext uri="{BB962C8B-B14F-4D97-AF65-F5344CB8AC3E}">
        <p14:creationId xmlns:p14="http://schemas.microsoft.com/office/powerpoint/2010/main" val="1523265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5AF2297F-62A1-4E8E-BA07-229336CBAF01}"/>
              </a:ext>
            </a:extLst>
          </p:cNvPr>
          <p:cNvGrpSpPr/>
          <p:nvPr/>
        </p:nvGrpSpPr>
        <p:grpSpPr>
          <a:xfrm>
            <a:off x="315634" y="284925"/>
            <a:ext cx="720000" cy="720000"/>
            <a:chOff x="2710545" y="4508809"/>
            <a:chExt cx="720000" cy="720000"/>
          </a:xfrm>
        </p:grpSpPr>
        <p:sp>
          <p:nvSpPr>
            <p:cNvPr id="10" name="Oval 25">
              <a:extLst>
                <a:ext uri="{FF2B5EF4-FFF2-40B4-BE49-F238E27FC236}">
                  <a16:creationId xmlns:a16="http://schemas.microsoft.com/office/drawing/2014/main" id="{82FAB270-D916-45F0-84D9-706DDE14BFF6}"/>
                </a:ext>
              </a:extLst>
            </p:cNvPr>
            <p:cNvSpPr>
              <a:spLocks noChangeArrowheads="1"/>
            </p:cNvSpPr>
            <p:nvPr/>
          </p:nvSpPr>
          <p:spPr bwMode="auto">
            <a:xfrm>
              <a:off x="2710545" y="4508809"/>
              <a:ext cx="720000" cy="720000"/>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字魂35号-经典雅黑" panose="02000000000000000000" pitchFamily="2" charset="-122"/>
                <a:cs typeface="+mn-ea"/>
                <a:sym typeface="+mn-lt"/>
              </a:endParaRPr>
            </a:p>
          </p:txBody>
        </p:sp>
        <p:pic>
          <p:nvPicPr>
            <p:cNvPr id="12" name="Picture 22" descr="form-icon - GPC Training">
              <a:extLst>
                <a:ext uri="{FF2B5EF4-FFF2-40B4-BE49-F238E27FC236}">
                  <a16:creationId xmlns:a16="http://schemas.microsoft.com/office/drawing/2014/main" id="{C46DFFFD-79A7-4E92-B8C4-C7981B05C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761" y="4614216"/>
              <a:ext cx="483345" cy="50918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31">
            <a:extLst>
              <a:ext uri="{FF2B5EF4-FFF2-40B4-BE49-F238E27FC236}">
                <a16:creationId xmlns:a16="http://schemas.microsoft.com/office/drawing/2014/main" id="{74C5E092-94FC-4498-946E-670CCFF97FCC}"/>
              </a:ext>
            </a:extLst>
          </p:cNvPr>
          <p:cNvSpPr txBox="1"/>
          <p:nvPr/>
        </p:nvSpPr>
        <p:spPr>
          <a:xfrm>
            <a:off x="1132850" y="327850"/>
            <a:ext cx="2243396" cy="688778"/>
          </a:xfrm>
          <a:prstGeom prst="rect">
            <a:avLst/>
          </a:prstGeom>
        </p:spPr>
        <p:txBody>
          <a:bodyPr wrap="square" lIns="0" tIns="0" rIns="66973" rtlCol="0" anchor="t">
            <a:spAutoFit/>
          </a:bodyPr>
          <a:lstStyle/>
          <a:p>
            <a:pPr>
              <a:lnSpc>
                <a:spcPct val="116199"/>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書面告誡</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§4</a:t>
            </a:r>
            <a:endParaRPr lang="en-US"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sp>
        <p:nvSpPr>
          <p:cNvPr id="27" name="Content Placeholder 2">
            <a:extLst>
              <a:ext uri="{FF2B5EF4-FFF2-40B4-BE49-F238E27FC236}">
                <a16:creationId xmlns:a16="http://schemas.microsoft.com/office/drawing/2014/main" id="{341D7F5C-CF32-43CC-9FD3-C63BC08903FD}"/>
              </a:ext>
            </a:extLst>
          </p:cNvPr>
          <p:cNvSpPr txBox="1"/>
          <p:nvPr/>
        </p:nvSpPr>
        <p:spPr>
          <a:xfrm>
            <a:off x="4937235" y="1680896"/>
            <a:ext cx="7088505" cy="6096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sz="40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有效期間　</a:t>
            </a:r>
            <a:r>
              <a:rPr lang="en-US" altLang="zh-TW" sz="4000" b="1" u="sng" dirty="0">
                <a:solidFill>
                  <a:schemeClr val="accent1">
                    <a:lumMod val="50000"/>
                  </a:schemeClr>
                </a:solidFill>
                <a:latin typeface="微軟正黑體" panose="020B0604030504040204" pitchFamily="34" charset="-120"/>
                <a:ea typeface="微軟正黑體" panose="020B0604030504040204" pitchFamily="34" charset="-120"/>
                <a:sym typeface="字魂36号-正文宋楷" panose="00000500000000000000" charset="-122"/>
              </a:rPr>
              <a:t>2</a:t>
            </a:r>
            <a:r>
              <a:rPr lang="zh-TW" altLang="en-US" sz="2800" b="1" u="sng" dirty="0">
                <a:solidFill>
                  <a:schemeClr val="accent1">
                    <a:lumMod val="50000"/>
                  </a:schemeClr>
                </a:solidFill>
                <a:latin typeface="微軟正黑體" panose="020B0604030504040204" pitchFamily="34" charset="-120"/>
                <a:ea typeface="微軟正黑體" panose="020B0604030504040204" pitchFamily="34" charset="-120"/>
                <a:sym typeface="字魂36号-正文宋楷" panose="00000500000000000000" charset="-122"/>
              </a:rPr>
              <a:t>年內</a:t>
            </a:r>
            <a:r>
              <a:rPr lang="zh-TW" altLang="en-US" sz="2800" b="1" dirty="0">
                <a:solidFill>
                  <a:schemeClr val="accent1">
                    <a:lumMod val="50000"/>
                  </a:schemeClr>
                </a:solidFill>
                <a:latin typeface="微軟正黑體" panose="020B0604030504040204" pitchFamily="34" charset="-120"/>
                <a:ea typeface="微軟正黑體" panose="020B0604030504040204" pitchFamily="34" charset="-120"/>
                <a:sym typeface="字魂36号-正文宋楷" panose="00000500000000000000" charset="-122"/>
              </a:rPr>
              <a:t>不得再為跟騷行為</a:t>
            </a:r>
            <a:r>
              <a:rPr lang="zh-TW" altLang="en-US" sz="4000" b="1" dirty="0">
                <a:solidFill>
                  <a:schemeClr val="accent1">
                    <a:lumMod val="50000"/>
                  </a:schemeClr>
                </a:solidFill>
                <a:latin typeface="微軟正黑體" panose="020B0604030504040204" pitchFamily="34" charset="-120"/>
                <a:ea typeface="微軟正黑體" panose="020B0604030504040204" pitchFamily="34" charset="-120"/>
                <a:sym typeface="字魂36号-正文宋楷" panose="00000500000000000000" charset="-122"/>
              </a:rPr>
              <a:t>　</a:t>
            </a:r>
            <a:endParaRPr lang="en-US" sz="4000" b="1" dirty="0">
              <a:solidFill>
                <a:schemeClr val="accent1">
                  <a:lumMod val="50000"/>
                </a:schemeClr>
              </a:solidFill>
              <a:latin typeface="微軟正黑體" panose="020B0604030504040204" pitchFamily="34" charset="-120"/>
              <a:ea typeface="微軟正黑體" panose="020B0604030504040204" pitchFamily="34" charset="-120"/>
              <a:sym typeface="字魂36号-正文宋楷" panose="00000500000000000000" charset="-122"/>
            </a:endParaRPr>
          </a:p>
        </p:txBody>
      </p:sp>
      <p:pic>
        <p:nvPicPr>
          <p:cNvPr id="5122" name="Picture 2" descr="No Data Found Vector Images (24)">
            <a:extLst>
              <a:ext uri="{FF2B5EF4-FFF2-40B4-BE49-F238E27FC236}">
                <a16:creationId xmlns:a16="http://schemas.microsoft.com/office/drawing/2014/main" id="{42E3CA02-3D7A-4EB5-B754-9C61B3D870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00" b="9445"/>
          <a:stretch/>
        </p:blipFill>
        <p:spPr bwMode="auto">
          <a:xfrm>
            <a:off x="314208" y="1067405"/>
            <a:ext cx="5104696" cy="5223951"/>
          </a:xfrm>
          <a:prstGeom prst="rect">
            <a:avLst/>
          </a:prstGeom>
          <a:ln>
            <a:noFill/>
          </a:ln>
          <a:effectLst>
            <a:outerShdw blurRad="50800" dist="101600" dir="8100000" algn="tr" rotWithShape="0">
              <a:prstClr val="black">
                <a:alpha val="40000"/>
              </a:prstClr>
            </a:outerShdw>
          </a:effectLst>
          <a:scene3d>
            <a:camera prst="perspectiveContrastingLeftFacing">
              <a:rot lat="300000" lon="19800000" rev="0"/>
            </a:camera>
            <a:lightRig rig="threePt" dir="t">
              <a:rot lat="0" lon="0" rev="2700000"/>
            </a:lightRig>
          </a:scene3d>
          <a:sp3d>
            <a:bevelT w="184150" h="50800"/>
          </a:sp3d>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6AB34E6D-F0C0-47D3-A28A-34CE2FD9F12C}"/>
              </a:ext>
            </a:extLst>
          </p:cNvPr>
          <p:cNvSpPr/>
          <p:nvPr/>
        </p:nvSpPr>
        <p:spPr>
          <a:xfrm>
            <a:off x="4665524" y="1491528"/>
            <a:ext cx="229801" cy="9929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bg2">
                  <a:lumMod val="25000"/>
                </a:schemeClr>
              </a:solidFill>
            </a:endParaRPr>
          </a:p>
        </p:txBody>
      </p:sp>
      <p:sp>
        <p:nvSpPr>
          <p:cNvPr id="38" name="矩形 37">
            <a:extLst>
              <a:ext uri="{FF2B5EF4-FFF2-40B4-BE49-F238E27FC236}">
                <a16:creationId xmlns:a16="http://schemas.microsoft.com/office/drawing/2014/main" id="{F04C0B8D-EAAF-4586-9CFB-D79495CD1C86}"/>
              </a:ext>
            </a:extLst>
          </p:cNvPr>
          <p:cNvSpPr/>
          <p:nvPr/>
        </p:nvSpPr>
        <p:spPr>
          <a:xfrm>
            <a:off x="4665523" y="2631257"/>
            <a:ext cx="229801" cy="9929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bg2">
                  <a:lumMod val="25000"/>
                </a:schemeClr>
              </a:solidFill>
            </a:endParaRPr>
          </a:p>
        </p:txBody>
      </p:sp>
      <p:sp>
        <p:nvSpPr>
          <p:cNvPr id="39" name="矩形 38">
            <a:extLst>
              <a:ext uri="{FF2B5EF4-FFF2-40B4-BE49-F238E27FC236}">
                <a16:creationId xmlns:a16="http://schemas.microsoft.com/office/drawing/2014/main" id="{B7B02C32-07CB-4565-B062-11450B1F6924}"/>
              </a:ext>
            </a:extLst>
          </p:cNvPr>
          <p:cNvSpPr/>
          <p:nvPr/>
        </p:nvSpPr>
        <p:spPr>
          <a:xfrm>
            <a:off x="4665523" y="3769020"/>
            <a:ext cx="229801" cy="9929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bg2">
                  <a:lumMod val="25000"/>
                </a:schemeClr>
              </a:solidFill>
            </a:endParaRPr>
          </a:p>
        </p:txBody>
      </p:sp>
      <p:sp>
        <p:nvSpPr>
          <p:cNvPr id="40" name="矩形 39">
            <a:extLst>
              <a:ext uri="{FF2B5EF4-FFF2-40B4-BE49-F238E27FC236}">
                <a16:creationId xmlns:a16="http://schemas.microsoft.com/office/drawing/2014/main" id="{2112C625-DFE8-45BE-98E4-22D6B6B4FDEA}"/>
              </a:ext>
            </a:extLst>
          </p:cNvPr>
          <p:cNvSpPr/>
          <p:nvPr/>
        </p:nvSpPr>
        <p:spPr>
          <a:xfrm>
            <a:off x="4665522" y="4932183"/>
            <a:ext cx="229801" cy="9929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bg2">
                  <a:lumMod val="25000"/>
                </a:schemeClr>
              </a:solidFill>
            </a:endParaRPr>
          </a:p>
        </p:txBody>
      </p:sp>
      <p:sp>
        <p:nvSpPr>
          <p:cNvPr id="41" name="Content Placeholder 2">
            <a:extLst>
              <a:ext uri="{FF2B5EF4-FFF2-40B4-BE49-F238E27FC236}">
                <a16:creationId xmlns:a16="http://schemas.microsoft.com/office/drawing/2014/main" id="{EDBA5A97-0E57-439D-BD3D-7BA5AC0D24A9}"/>
              </a:ext>
            </a:extLst>
          </p:cNvPr>
          <p:cNvSpPr txBox="1"/>
          <p:nvPr/>
        </p:nvSpPr>
        <p:spPr>
          <a:xfrm>
            <a:off x="4895323" y="2758834"/>
            <a:ext cx="7088505" cy="6096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sz="40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禁止行為　</a:t>
            </a:r>
            <a:r>
              <a:rPr lang="zh-TW" altLang="en-US" sz="2400" b="1" dirty="0">
                <a:solidFill>
                  <a:srgbClr val="FFC000"/>
                </a:solidFill>
                <a:latin typeface="微軟正黑體" panose="020B0604030504040204" pitchFamily="34" charset="-120"/>
                <a:ea typeface="微軟正黑體" panose="020B0604030504040204" pitchFamily="34" charset="-120"/>
                <a:sym typeface="字魂36号-正文宋楷" panose="00000500000000000000" charset="-122"/>
              </a:rPr>
              <a:t>禁止跟蹤騷擾 </a:t>
            </a:r>
            <a:r>
              <a:rPr lang="en-US" altLang="zh-TW" sz="4000" b="1" u="sng" dirty="0">
                <a:solidFill>
                  <a:srgbClr val="FFC000"/>
                </a:solidFill>
                <a:latin typeface="微軟正黑體" panose="020B0604030504040204" pitchFamily="34" charset="-120"/>
                <a:ea typeface="微軟正黑體" panose="020B0604030504040204" pitchFamily="34" charset="-120"/>
                <a:sym typeface="字魂36号-正文宋楷" panose="00000500000000000000" charset="-122"/>
              </a:rPr>
              <a:t>8</a:t>
            </a:r>
            <a:r>
              <a:rPr lang="zh-TW" altLang="en-US" sz="4000" b="1" u="sng" dirty="0">
                <a:solidFill>
                  <a:srgbClr val="FFC000"/>
                </a:solidFill>
                <a:latin typeface="微軟正黑體" panose="020B0604030504040204" pitchFamily="34" charset="-120"/>
                <a:ea typeface="微軟正黑體" panose="020B0604030504040204" pitchFamily="34" charset="-120"/>
                <a:sym typeface="字魂36号-正文宋楷" panose="00000500000000000000" charset="-122"/>
              </a:rPr>
              <a:t>種行為</a:t>
            </a:r>
            <a:r>
              <a:rPr lang="zh-TW" altLang="en-US" sz="3200" b="1" u="sng" dirty="0">
                <a:solidFill>
                  <a:schemeClr val="accent2">
                    <a:lumMod val="75000"/>
                  </a:schemeClr>
                </a:solidFill>
                <a:latin typeface="微軟正黑體" panose="020B0604030504040204" pitchFamily="34" charset="-120"/>
                <a:ea typeface="微軟正黑體" panose="020B0604030504040204" pitchFamily="34" charset="-120"/>
                <a:sym typeface="字魂36号-正文宋楷" panose="00000500000000000000" charset="-122"/>
              </a:rPr>
              <a:t>　</a:t>
            </a:r>
            <a:endParaRPr lang="en-US" sz="4000" b="1" u="sng" dirty="0">
              <a:solidFill>
                <a:schemeClr val="accent2">
                  <a:lumMod val="75000"/>
                </a:schemeClr>
              </a:solidFill>
              <a:latin typeface="微軟正黑體" panose="020B0604030504040204" pitchFamily="34" charset="-120"/>
              <a:ea typeface="微軟正黑體" panose="020B0604030504040204" pitchFamily="34" charset="-120"/>
              <a:sym typeface="字魂36号-正文宋楷" panose="00000500000000000000" charset="-122"/>
            </a:endParaRPr>
          </a:p>
        </p:txBody>
      </p:sp>
      <p:sp>
        <p:nvSpPr>
          <p:cNvPr id="42" name="Content Placeholder 2">
            <a:extLst>
              <a:ext uri="{FF2B5EF4-FFF2-40B4-BE49-F238E27FC236}">
                <a16:creationId xmlns:a16="http://schemas.microsoft.com/office/drawing/2014/main" id="{98B7A7A2-82B7-41E2-8729-59ECD2C217BC}"/>
              </a:ext>
            </a:extLst>
          </p:cNvPr>
          <p:cNvSpPr txBox="1"/>
          <p:nvPr/>
        </p:nvSpPr>
        <p:spPr>
          <a:xfrm>
            <a:off x="4895323" y="3862725"/>
            <a:ext cx="7088505" cy="6096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sz="40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違反效果　</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sym typeface="字魂36号-正文宋楷" panose="00000500000000000000" charset="-122"/>
              </a:rPr>
              <a:t>被害人聲請</a:t>
            </a:r>
            <a:r>
              <a:rPr lang="zh-TW" altLang="en-US" sz="4000" b="1" u="sng" dirty="0">
                <a:solidFill>
                  <a:schemeClr val="accent6">
                    <a:lumMod val="75000"/>
                  </a:schemeClr>
                </a:solidFill>
                <a:latin typeface="微軟正黑體" panose="020B0604030504040204" pitchFamily="34" charset="-120"/>
                <a:ea typeface="微軟正黑體" panose="020B0604030504040204" pitchFamily="34" charset="-120"/>
                <a:sym typeface="字魂36号-正文宋楷" panose="00000500000000000000" charset="-122"/>
              </a:rPr>
              <a:t>保護令</a:t>
            </a: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sym typeface="字魂36号-正文宋楷" panose="00000500000000000000" charset="-122"/>
              </a:rPr>
              <a:t>　</a:t>
            </a:r>
            <a:endParaRPr lang="en-US" sz="4000" b="1" dirty="0">
              <a:solidFill>
                <a:schemeClr val="accent6">
                  <a:lumMod val="75000"/>
                </a:schemeClr>
              </a:solidFill>
              <a:latin typeface="微軟正黑體" panose="020B0604030504040204" pitchFamily="34" charset="-120"/>
              <a:ea typeface="微軟正黑體" panose="020B0604030504040204" pitchFamily="34" charset="-120"/>
              <a:sym typeface="字魂36号-正文宋楷" panose="00000500000000000000" charset="-122"/>
            </a:endParaRPr>
          </a:p>
        </p:txBody>
      </p:sp>
      <p:sp>
        <p:nvSpPr>
          <p:cNvPr id="43" name="Content Placeholder 2">
            <a:extLst>
              <a:ext uri="{FF2B5EF4-FFF2-40B4-BE49-F238E27FC236}">
                <a16:creationId xmlns:a16="http://schemas.microsoft.com/office/drawing/2014/main" id="{531BF659-210A-4115-813C-FCCDF237C3BE}"/>
              </a:ext>
            </a:extLst>
          </p:cNvPr>
          <p:cNvSpPr txBox="1"/>
          <p:nvPr/>
        </p:nvSpPr>
        <p:spPr>
          <a:xfrm>
            <a:off x="4895323" y="5102088"/>
            <a:ext cx="2533018" cy="73945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sz="40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特別救濟</a:t>
            </a:r>
            <a:endParaRPr lang="en-US" sz="24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endParaRPr>
          </a:p>
        </p:txBody>
      </p:sp>
      <p:sp>
        <p:nvSpPr>
          <p:cNvPr id="44" name="Content Placeholder 2">
            <a:extLst>
              <a:ext uri="{FF2B5EF4-FFF2-40B4-BE49-F238E27FC236}">
                <a16:creationId xmlns:a16="http://schemas.microsoft.com/office/drawing/2014/main" id="{116D7F5C-E9DD-45C8-8A64-517DCA27B6B2}"/>
              </a:ext>
            </a:extLst>
          </p:cNvPr>
          <p:cNvSpPr txBox="1"/>
          <p:nvPr/>
        </p:nvSpPr>
        <p:spPr>
          <a:xfrm>
            <a:off x="7441041" y="4966616"/>
            <a:ext cx="4653977" cy="126998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sz="3600" b="1" u="sng" dirty="0">
                <a:solidFill>
                  <a:srgbClr val="C00000"/>
                </a:solidFill>
                <a:latin typeface="微軟正黑體" panose="020B0604030504040204" pitchFamily="34" charset="-120"/>
                <a:ea typeface="微軟正黑體" panose="020B0604030504040204" pitchFamily="34" charset="-120"/>
                <a:sym typeface="字魂36号-正文宋楷" panose="00000500000000000000" charset="-122"/>
              </a:rPr>
              <a:t>不服</a:t>
            </a:r>
            <a:r>
              <a:rPr lang="zh-TW" altLang="en-US" sz="2400" b="1" dirty="0">
                <a:solidFill>
                  <a:srgbClr val="C00000"/>
                </a:solidFill>
                <a:latin typeface="微軟正黑體" panose="020B0604030504040204" pitchFamily="34" charset="-120"/>
                <a:ea typeface="微軟正黑體" panose="020B0604030504040204" pitchFamily="34" charset="-120"/>
                <a:sym typeface="字魂36号-正文宋楷" panose="00000500000000000000" charset="-122"/>
              </a:rPr>
              <a:t>書面告誡核發或不核發</a:t>
            </a:r>
            <a:endParaRPr lang="en-US" altLang="zh-TW" sz="2400" b="1" dirty="0">
              <a:solidFill>
                <a:srgbClr val="C00000"/>
              </a:solidFill>
              <a:latin typeface="微軟正黑體" panose="020B0604030504040204" pitchFamily="34" charset="-120"/>
              <a:ea typeface="微軟正黑體" panose="020B0604030504040204" pitchFamily="34" charset="-120"/>
              <a:sym typeface="字魂36号-正文宋楷" panose="00000500000000000000" charset="-122"/>
            </a:endParaRPr>
          </a:p>
          <a:p>
            <a:pPr marL="0" indent="0">
              <a:buNone/>
            </a:pPr>
            <a:r>
              <a:rPr lang="zh-TW" altLang="en-US" sz="2400" b="1" dirty="0">
                <a:solidFill>
                  <a:srgbClr val="C00000"/>
                </a:solidFill>
                <a:latin typeface="微軟正黑體" panose="020B0604030504040204" pitchFamily="34" charset="-120"/>
                <a:ea typeface="微軟正黑體" panose="020B0604030504040204" pitchFamily="34" charset="-120"/>
                <a:sym typeface="字魂36号-正文宋楷" panose="00000500000000000000" charset="-122"/>
              </a:rPr>
              <a:t>經原核發機關向上級</a:t>
            </a:r>
            <a:r>
              <a:rPr lang="zh-TW" altLang="en-US" sz="3200" b="1" u="sng" dirty="0">
                <a:solidFill>
                  <a:srgbClr val="C00000"/>
                </a:solidFill>
                <a:latin typeface="微軟正黑體" panose="020B0604030504040204" pitchFamily="34" charset="-120"/>
                <a:ea typeface="微軟正黑體" panose="020B0604030504040204" pitchFamily="34" charset="-120"/>
                <a:sym typeface="字魂36号-正文宋楷" panose="00000500000000000000" charset="-122"/>
              </a:rPr>
              <a:t>表示異議</a:t>
            </a:r>
            <a:endParaRPr lang="en-US" sz="2400" b="1" u="sng" dirty="0">
              <a:solidFill>
                <a:srgbClr val="C00000"/>
              </a:solidFill>
              <a:latin typeface="微軟正黑體" panose="020B0604030504040204" pitchFamily="34" charset="-120"/>
              <a:ea typeface="微軟正黑體" panose="020B0604030504040204" pitchFamily="34" charset="-120"/>
              <a:sym typeface="字魂36号-正文宋楷" panose="00000500000000000000" charset="-122"/>
            </a:endParaRPr>
          </a:p>
        </p:txBody>
      </p:sp>
      <p:sp>
        <p:nvSpPr>
          <p:cNvPr id="5" name="投影片編號版面配置區 4"/>
          <p:cNvSpPr>
            <a:spLocks noGrp="1"/>
          </p:cNvSpPr>
          <p:nvPr>
            <p:ph type="sldNum" sz="quarter" idx="12"/>
          </p:nvPr>
        </p:nvSpPr>
        <p:spPr/>
        <p:txBody>
          <a:bodyPr/>
          <a:lstStyle/>
          <a:p>
            <a:fld id="{39B9048E-752E-4350-A603-90CCC7EB4C6E}" type="slidenum">
              <a:rPr lang="zh-TW" altLang="en-US" smtClean="0"/>
              <a:t>20</a:t>
            </a:fld>
            <a:endParaRPr lang="zh-TW" altLang="en-US"/>
          </a:p>
        </p:txBody>
      </p:sp>
      <p:sp>
        <p:nvSpPr>
          <p:cNvPr id="17" name="圓角矩形 16"/>
          <p:cNvSpPr/>
          <p:nvPr/>
        </p:nvSpPr>
        <p:spPr>
          <a:xfrm>
            <a:off x="5630319" y="244839"/>
            <a:ext cx="5365630" cy="1043515"/>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性質</a:t>
            </a:r>
            <a:r>
              <a:rPr lang="en-US" altLang="zh-TW" b="1"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en-US" b="1"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形事任意處份，想成通知書就好</a:t>
            </a:r>
            <a:r>
              <a:rPr lang="en-US" altLang="zh-TW" b="1"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p>
          <a:p>
            <a:pPr algn="ctr"/>
            <a:r>
              <a:rPr lang="zh-TW" altLang="en-US" b="1" dirty="0">
                <a:solidFill>
                  <a:schemeClr val="bg2">
                    <a:lumMod val="50000"/>
                  </a:schemeClr>
                </a:solidFill>
                <a:latin typeface="微軟正黑體" panose="020B0604030504040204" pitchFamily="34" charset="-120"/>
                <a:ea typeface="微軟正黑體" panose="020B0604030504040204" pitchFamily="34" charset="-120"/>
                <a:cs typeface="+mn-ea"/>
                <a:sym typeface="+mn-lt"/>
              </a:rPr>
              <a:t>特別的異議救濟流程</a:t>
            </a:r>
            <a:endParaRPr lang="zh-TW" altLang="en-US" b="1"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3761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向右箭號 47"/>
          <p:cNvSpPr/>
          <p:nvPr/>
        </p:nvSpPr>
        <p:spPr>
          <a:xfrm>
            <a:off x="3383274" y="4382980"/>
            <a:ext cx="5910350" cy="465513"/>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sp>
        <p:nvSpPr>
          <p:cNvPr id="49" name="向右箭號 48"/>
          <p:cNvSpPr/>
          <p:nvPr/>
        </p:nvSpPr>
        <p:spPr>
          <a:xfrm>
            <a:off x="3383274" y="5732558"/>
            <a:ext cx="5910350" cy="465513"/>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sp>
        <p:nvSpPr>
          <p:cNvPr id="47" name="向右箭號 46"/>
          <p:cNvSpPr/>
          <p:nvPr/>
        </p:nvSpPr>
        <p:spPr>
          <a:xfrm>
            <a:off x="3383274" y="1601439"/>
            <a:ext cx="5910350" cy="465513"/>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sp>
        <p:nvSpPr>
          <p:cNvPr id="14" name="向右箭號 13"/>
          <p:cNvSpPr/>
          <p:nvPr/>
        </p:nvSpPr>
        <p:spPr>
          <a:xfrm>
            <a:off x="3383274" y="2951017"/>
            <a:ext cx="5910350" cy="465513"/>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grpSp>
        <p:nvGrpSpPr>
          <p:cNvPr id="2" name="群組 1">
            <a:extLst>
              <a:ext uri="{FF2B5EF4-FFF2-40B4-BE49-F238E27FC236}">
                <a16:creationId xmlns:a16="http://schemas.microsoft.com/office/drawing/2014/main" id="{5AF2297F-62A1-4E8E-BA07-229336CBAF01}"/>
              </a:ext>
            </a:extLst>
          </p:cNvPr>
          <p:cNvGrpSpPr/>
          <p:nvPr/>
        </p:nvGrpSpPr>
        <p:grpSpPr>
          <a:xfrm>
            <a:off x="315634" y="284925"/>
            <a:ext cx="720000" cy="720000"/>
            <a:chOff x="2710545" y="4508809"/>
            <a:chExt cx="720000" cy="720000"/>
          </a:xfrm>
        </p:grpSpPr>
        <p:sp>
          <p:nvSpPr>
            <p:cNvPr id="10" name="Oval 25">
              <a:extLst>
                <a:ext uri="{FF2B5EF4-FFF2-40B4-BE49-F238E27FC236}">
                  <a16:creationId xmlns:a16="http://schemas.microsoft.com/office/drawing/2014/main" id="{82FAB270-D916-45F0-84D9-706DDE14BFF6}"/>
                </a:ext>
              </a:extLst>
            </p:cNvPr>
            <p:cNvSpPr>
              <a:spLocks noChangeArrowheads="1"/>
            </p:cNvSpPr>
            <p:nvPr/>
          </p:nvSpPr>
          <p:spPr bwMode="auto">
            <a:xfrm>
              <a:off x="2710545" y="4508809"/>
              <a:ext cx="720000" cy="720000"/>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字魂35号-经典雅黑" panose="02000000000000000000" pitchFamily="2" charset="-122"/>
                <a:cs typeface="+mn-ea"/>
                <a:sym typeface="+mn-lt"/>
              </a:endParaRPr>
            </a:p>
          </p:txBody>
        </p:sp>
        <p:pic>
          <p:nvPicPr>
            <p:cNvPr id="12" name="Picture 22" descr="form-icon - GPC Training">
              <a:extLst>
                <a:ext uri="{FF2B5EF4-FFF2-40B4-BE49-F238E27FC236}">
                  <a16:creationId xmlns:a16="http://schemas.microsoft.com/office/drawing/2014/main" id="{C46DFFFD-79A7-4E92-B8C4-C7981B05C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761" y="4614216"/>
              <a:ext cx="483345" cy="50918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31">
            <a:extLst>
              <a:ext uri="{FF2B5EF4-FFF2-40B4-BE49-F238E27FC236}">
                <a16:creationId xmlns:a16="http://schemas.microsoft.com/office/drawing/2014/main" id="{74C5E092-94FC-4498-946E-670CCFF97FCC}"/>
              </a:ext>
            </a:extLst>
          </p:cNvPr>
          <p:cNvSpPr txBox="1"/>
          <p:nvPr/>
        </p:nvSpPr>
        <p:spPr>
          <a:xfrm>
            <a:off x="1132849" y="327850"/>
            <a:ext cx="2699317" cy="1045799"/>
          </a:xfrm>
          <a:prstGeom prst="rect">
            <a:avLst/>
          </a:prstGeom>
        </p:spPr>
        <p:txBody>
          <a:bodyPr wrap="square" lIns="0" tIns="0" rIns="66973" rtlCol="0" anchor="t">
            <a:spAutoFit/>
          </a:bodyPr>
          <a:lstStyle/>
          <a:p>
            <a:pPr>
              <a:lnSpc>
                <a:spcPct val="116199"/>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書面告誡 </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§4</a:t>
            </a:r>
          </a:p>
          <a:p>
            <a:pPr algn="l">
              <a:lnSpc>
                <a:spcPct val="116199"/>
              </a:lnSpc>
            </a:pPr>
            <a:r>
              <a:rPr lang="zh-TW" altLang="en-US" sz="2000" b="1" dirty="0">
                <a:solidFill>
                  <a:schemeClr val="bg2">
                    <a:lumMod val="50000"/>
                  </a:schemeClr>
                </a:solidFill>
                <a:latin typeface="微軟正黑體" panose="020B0604030504040204" pitchFamily="34" charset="-120"/>
                <a:ea typeface="微軟正黑體" panose="020B0604030504040204" pitchFamily="34" charset="-120"/>
                <a:cs typeface="+mn-ea"/>
                <a:sym typeface="+mn-lt"/>
              </a:rPr>
              <a:t>　　異議救濟流程</a:t>
            </a:r>
            <a:endParaRPr lang="en-US" sz="1100" b="1" dirty="0">
              <a:solidFill>
                <a:schemeClr val="bg2">
                  <a:lumMod val="50000"/>
                </a:schemeClr>
              </a:solidFill>
              <a:latin typeface="微軟正黑體" panose="020B0604030504040204" pitchFamily="34" charset="-120"/>
              <a:ea typeface="微軟正黑體" panose="020B0604030504040204" pitchFamily="34" charset="-120"/>
              <a:cs typeface="+mn-ea"/>
              <a:sym typeface="+mn-lt"/>
            </a:endParaRPr>
          </a:p>
        </p:txBody>
      </p:sp>
      <p:sp>
        <p:nvSpPr>
          <p:cNvPr id="4" name="圓角矩形 3"/>
          <p:cNvSpPr/>
          <p:nvPr/>
        </p:nvSpPr>
        <p:spPr>
          <a:xfrm>
            <a:off x="1562792" y="1922322"/>
            <a:ext cx="1691634" cy="116100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核發書面告誡</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r"/>
            <a:r>
              <a:rPr lang="zh-TW" altLang="en-US" sz="2400" b="1" u="sng"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行為人</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不服</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表示異議</a:t>
            </a:r>
          </a:p>
        </p:txBody>
      </p:sp>
      <p:sp>
        <p:nvSpPr>
          <p:cNvPr id="18" name="圓角矩形 17"/>
          <p:cNvSpPr/>
          <p:nvPr/>
        </p:nvSpPr>
        <p:spPr>
          <a:xfrm>
            <a:off x="4056604" y="2710310"/>
            <a:ext cx="1762298" cy="93933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認有理由</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u="sng"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撤銷</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書面告誡</a:t>
            </a:r>
          </a:p>
        </p:txBody>
      </p:sp>
      <p:sp>
        <p:nvSpPr>
          <p:cNvPr id="19" name="圓角矩形 18"/>
          <p:cNvSpPr/>
          <p:nvPr/>
        </p:nvSpPr>
        <p:spPr>
          <a:xfrm>
            <a:off x="5062444" y="1362147"/>
            <a:ext cx="1762298" cy="93933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認無理由</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逕送上級</a:t>
            </a:r>
          </a:p>
        </p:txBody>
      </p:sp>
      <p:sp>
        <p:nvSpPr>
          <p:cNvPr id="26" name="圓角矩形 25"/>
          <p:cNvSpPr/>
          <p:nvPr/>
        </p:nvSpPr>
        <p:spPr>
          <a:xfrm>
            <a:off x="4056604" y="5495645"/>
            <a:ext cx="1762298" cy="939338"/>
          </a:xfrm>
          <a:prstGeom prst="roundRect">
            <a:avLst/>
          </a:prstGeom>
          <a:solidFill>
            <a:schemeClr val="bg1"/>
          </a:solidFill>
          <a:ln w="38100">
            <a:solidFill>
              <a:srgbClr val="E39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認有理由</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u="sng"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核發</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書面告誡</a:t>
            </a:r>
          </a:p>
        </p:txBody>
      </p:sp>
      <p:sp>
        <p:nvSpPr>
          <p:cNvPr id="28" name="圓角矩形 27"/>
          <p:cNvSpPr/>
          <p:nvPr/>
        </p:nvSpPr>
        <p:spPr>
          <a:xfrm>
            <a:off x="5062444" y="4139735"/>
            <a:ext cx="1762298" cy="939338"/>
          </a:xfrm>
          <a:prstGeom prst="roundRect">
            <a:avLst/>
          </a:prstGeom>
          <a:solidFill>
            <a:schemeClr val="bg1"/>
          </a:solidFill>
          <a:ln w="38100">
            <a:solidFill>
              <a:srgbClr val="E39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認無理由</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逕送上級</a:t>
            </a:r>
          </a:p>
        </p:txBody>
      </p:sp>
      <p:sp>
        <p:nvSpPr>
          <p:cNvPr id="30" name="圓角矩形 29"/>
          <p:cNvSpPr/>
          <p:nvPr/>
        </p:nvSpPr>
        <p:spPr>
          <a:xfrm>
            <a:off x="9376750" y="2132212"/>
            <a:ext cx="1762298" cy="93933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對該決定</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不得聲明不服</a:t>
            </a:r>
          </a:p>
        </p:txBody>
      </p:sp>
      <p:sp>
        <p:nvSpPr>
          <p:cNvPr id="31" name="圓角矩形 30"/>
          <p:cNvSpPr/>
          <p:nvPr/>
        </p:nvSpPr>
        <p:spPr>
          <a:xfrm>
            <a:off x="9376750" y="4909800"/>
            <a:ext cx="1762298" cy="939338"/>
          </a:xfrm>
          <a:prstGeom prst="roundRect">
            <a:avLst/>
          </a:prstGeom>
          <a:noFill/>
          <a:ln w="38100">
            <a:solidFill>
              <a:srgbClr val="E39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對該決定</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不得聲明不服</a:t>
            </a:r>
          </a:p>
        </p:txBody>
      </p:sp>
      <p:cxnSp>
        <p:nvCxnSpPr>
          <p:cNvPr id="7" name="直線接點 6"/>
          <p:cNvCxnSpPr/>
          <p:nvPr/>
        </p:nvCxnSpPr>
        <p:spPr>
          <a:xfrm flipH="1">
            <a:off x="3383272" y="1207791"/>
            <a:ext cx="1" cy="522719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H="1">
            <a:off x="1363282" y="3911137"/>
            <a:ext cx="9177252" cy="2607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3441464" y="802545"/>
            <a:ext cx="5403275" cy="4052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原警察機關審認 </a:t>
            </a:r>
            <a:r>
              <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mn-ea"/>
                <a:sym typeface="+mn-lt"/>
              </a:rPr>
              <a:t>§4</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mn-ea"/>
                <a:sym typeface="+mn-lt"/>
              </a:rPr>
              <a:t> </a:t>
            </a:r>
            <a:r>
              <a:rPr lang="en-US" altLang="zh-TW" b="1" dirty="0">
                <a:ln w="0"/>
                <a:solidFill>
                  <a:schemeClr val="tx1"/>
                </a:solidFill>
                <a:effectLst>
                  <a:outerShdw blurRad="38100" dist="19050" dir="2700000" algn="tl" rotWithShape="0">
                    <a:schemeClr val="dk1">
                      <a:alpha val="40000"/>
                    </a:schemeClr>
                  </a:outerShdw>
                </a:effectLst>
                <a:latin typeface="新細明體" panose="02020500000000000000" pitchFamily="18" charset="-120"/>
                <a:ea typeface="新細明體" panose="02020500000000000000" pitchFamily="18" charset="-120"/>
                <a:cs typeface="+mn-ea"/>
                <a:sym typeface="+mn-lt"/>
              </a:rPr>
              <a:t>III</a:t>
            </a:r>
            <a:endParaRPr lang="zh-TW" altLang="en-US" b="1" dirty="0">
              <a:ln w="0"/>
              <a:solidFill>
                <a:schemeClr val="tx1"/>
              </a:solidFill>
              <a:effectLst>
                <a:outerShdw blurRad="38100" dist="19050" dir="2700000" algn="tl" rotWithShape="0">
                  <a:schemeClr val="dk1">
                    <a:alpha val="40000"/>
                  </a:schemeClr>
                </a:outerShdw>
              </a:effectLst>
              <a:latin typeface="新細明體" panose="02020500000000000000" pitchFamily="18" charset="-120"/>
              <a:ea typeface="新細明體" panose="02020500000000000000" pitchFamily="18" charset="-120"/>
            </a:endParaRPr>
          </a:p>
        </p:txBody>
      </p:sp>
      <p:sp>
        <p:nvSpPr>
          <p:cNvPr id="46" name="圓角矩形 45"/>
          <p:cNvSpPr/>
          <p:nvPr/>
        </p:nvSpPr>
        <p:spPr>
          <a:xfrm>
            <a:off x="8994364" y="794233"/>
            <a:ext cx="2640167" cy="41355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上級機關決定 </a:t>
            </a:r>
            <a:r>
              <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mn-ea"/>
                <a:sym typeface="+mn-lt"/>
              </a:rPr>
              <a:t>§4</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mn-ea"/>
                <a:sym typeface="+mn-lt"/>
              </a:rPr>
              <a:t> </a:t>
            </a:r>
            <a:r>
              <a:rPr lang="en-US" altLang="zh-TW" b="1" dirty="0">
                <a:ln w="0"/>
                <a:solidFill>
                  <a:schemeClr val="tx1"/>
                </a:solidFill>
                <a:effectLst>
                  <a:outerShdw blurRad="38100" dist="19050" dir="2700000" algn="tl" rotWithShape="0">
                    <a:schemeClr val="dk1">
                      <a:alpha val="40000"/>
                    </a:schemeClr>
                  </a:outerShdw>
                </a:effectLst>
                <a:latin typeface="新細明體" panose="02020500000000000000" pitchFamily="18" charset="-120"/>
                <a:ea typeface="新細明體" panose="02020500000000000000" pitchFamily="18" charset="-120"/>
                <a:cs typeface="+mn-ea"/>
                <a:sym typeface="+mn-lt"/>
              </a:rPr>
              <a:t>IV</a:t>
            </a:r>
            <a:r>
              <a:rPr lang="zh-TW" altLang="en-US" b="1" dirty="0">
                <a:ln w="0"/>
                <a:solidFill>
                  <a:schemeClr val="tx1"/>
                </a:solidFill>
                <a:effectLst>
                  <a:outerShdw blurRad="38100" dist="19050" dir="2700000" algn="tl" rotWithShape="0">
                    <a:schemeClr val="dk1">
                      <a:alpha val="40000"/>
                    </a:schemeClr>
                  </a:outerShdw>
                </a:effectLst>
                <a:latin typeface="新細明體" panose="02020500000000000000" pitchFamily="18" charset="-120"/>
                <a:ea typeface="新細明體" panose="02020500000000000000" pitchFamily="18" charset="-120"/>
                <a:cs typeface="+mn-ea"/>
                <a:sym typeface="+mn-lt"/>
              </a:rPr>
              <a:t>、</a:t>
            </a:r>
            <a:r>
              <a:rPr lang="en-US" altLang="zh-TW" b="1" dirty="0">
                <a:ln w="0"/>
                <a:solidFill>
                  <a:schemeClr val="tx1"/>
                </a:solidFill>
                <a:effectLst>
                  <a:outerShdw blurRad="38100" dist="19050" dir="2700000" algn="tl" rotWithShape="0">
                    <a:schemeClr val="dk1">
                      <a:alpha val="40000"/>
                    </a:schemeClr>
                  </a:outerShdw>
                </a:effectLst>
                <a:latin typeface="新細明體" panose="02020500000000000000" pitchFamily="18" charset="-120"/>
                <a:ea typeface="新細明體" panose="02020500000000000000" pitchFamily="18" charset="-120"/>
                <a:cs typeface="+mn-ea"/>
                <a:sym typeface="+mn-lt"/>
              </a:rPr>
              <a:t>V</a:t>
            </a:r>
            <a:endParaRPr lang="zh-TW" altLang="en-US" b="1" dirty="0">
              <a:ln w="0"/>
              <a:solidFill>
                <a:schemeClr val="tx1"/>
              </a:solidFill>
              <a:effectLst>
                <a:outerShdw blurRad="38100" dist="19050" dir="2700000" algn="tl" rotWithShape="0">
                  <a:schemeClr val="dk1">
                    <a:alpha val="40000"/>
                  </a:schemeClr>
                </a:outerShdw>
              </a:effectLst>
              <a:latin typeface="新細明體" panose="02020500000000000000" pitchFamily="18" charset="-120"/>
              <a:ea typeface="新細明體" panose="02020500000000000000" pitchFamily="18" charset="-120"/>
              <a:cs typeface="+mn-ea"/>
            </a:endParaRPr>
          </a:p>
        </p:txBody>
      </p:sp>
      <p:sp>
        <p:nvSpPr>
          <p:cNvPr id="52" name="圓角矩形 51"/>
          <p:cNvSpPr/>
          <p:nvPr/>
        </p:nvSpPr>
        <p:spPr>
          <a:xfrm>
            <a:off x="6043345" y="5330529"/>
            <a:ext cx="2194568" cy="1269570"/>
          </a:xfrm>
          <a:prstGeom prst="roundRect">
            <a:avLst/>
          </a:prstGeom>
          <a:solidFill>
            <a:schemeClr val="bg1"/>
          </a:solidFill>
          <a:ln w="38100">
            <a:solidFill>
              <a:srgbClr val="E39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行為人如有不服</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表示異議</a:t>
            </a:r>
            <a:r>
              <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重新審認</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無理由送上級</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有理由</a:t>
            </a:r>
            <a:r>
              <a:rPr lang="zh-TW" altLang="en-US" b="1" u="sng"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再</a:t>
            </a:r>
            <a:r>
              <a:rPr lang="zh-TW" altLang="en-US" b="1"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撤銷</a:t>
            </a:r>
          </a:p>
        </p:txBody>
      </p:sp>
      <p:cxnSp>
        <p:nvCxnSpPr>
          <p:cNvPr id="53" name="直線接點 52"/>
          <p:cNvCxnSpPr/>
          <p:nvPr/>
        </p:nvCxnSpPr>
        <p:spPr>
          <a:xfrm flipH="1">
            <a:off x="8922307" y="1210558"/>
            <a:ext cx="1" cy="522719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4" name="圓角矩形 53"/>
          <p:cNvSpPr/>
          <p:nvPr/>
        </p:nvSpPr>
        <p:spPr>
          <a:xfrm>
            <a:off x="6043345" y="2548988"/>
            <a:ext cx="2194568" cy="1269570"/>
          </a:xfrm>
          <a:prstGeom prst="roundRect">
            <a:avLst/>
          </a:prstGeom>
          <a:solidFill>
            <a:schemeClr val="bg1"/>
          </a:solidFill>
          <a:ln w="381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被害人如有不服</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表示異議</a:t>
            </a:r>
            <a:r>
              <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重新審認</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無理由送上級</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有理由</a:t>
            </a:r>
            <a:r>
              <a:rPr lang="zh-TW" altLang="en-US" b="1" u="sng"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再</a:t>
            </a:r>
            <a:r>
              <a:rPr lang="zh-TW" altLang="en-US" b="1"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核發</a:t>
            </a:r>
          </a:p>
        </p:txBody>
      </p:sp>
      <p:sp>
        <p:nvSpPr>
          <p:cNvPr id="55" name="圓角矩形 54"/>
          <p:cNvSpPr/>
          <p:nvPr/>
        </p:nvSpPr>
        <p:spPr>
          <a:xfrm>
            <a:off x="1562792" y="4688130"/>
            <a:ext cx="1691633" cy="1161008"/>
          </a:xfrm>
          <a:prstGeom prst="roundRect">
            <a:avLst/>
          </a:prstGeom>
          <a:noFill/>
          <a:ln w="38100">
            <a:solidFill>
              <a:srgbClr val="E39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未發書面告誡</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r"/>
            <a:r>
              <a:rPr lang="zh-TW" altLang="en-US" sz="2400" b="1" u="sng"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被害人</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不服</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表示異議</a:t>
            </a:r>
          </a:p>
        </p:txBody>
      </p:sp>
      <p:sp>
        <p:nvSpPr>
          <p:cNvPr id="57" name="投影片編號版面配置區 4"/>
          <p:cNvSpPr>
            <a:spLocks noGrp="1"/>
          </p:cNvSpPr>
          <p:nvPr>
            <p:ph type="sldNum" sz="quarter" idx="12"/>
          </p:nvPr>
        </p:nvSpPr>
        <p:spPr>
          <a:xfrm>
            <a:off x="8610600" y="6356350"/>
            <a:ext cx="2743200" cy="365125"/>
          </a:xfrm>
        </p:spPr>
        <p:txBody>
          <a:bodyPr/>
          <a:lstStyle/>
          <a:p>
            <a:fld id="{39B9048E-752E-4350-A603-90CCC7EB4C6E}" type="slidenum">
              <a:rPr lang="zh-TW" altLang="en-US" smtClean="0"/>
              <a:t>21</a:t>
            </a:fld>
            <a:endParaRPr lang="zh-TW" altLang="en-US" dirty="0"/>
          </a:p>
        </p:txBody>
      </p:sp>
    </p:spTree>
    <p:extLst>
      <p:ext uri="{BB962C8B-B14F-4D97-AF65-F5344CB8AC3E}">
        <p14:creationId xmlns:p14="http://schemas.microsoft.com/office/powerpoint/2010/main" val="2658741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a:extLst>
              <a:ext uri="{FF2B5EF4-FFF2-40B4-BE49-F238E27FC236}">
                <a16:creationId xmlns:a16="http://schemas.microsoft.com/office/drawing/2014/main" id="{26B4DAE5-85B5-4EB7-8E74-F9BDACDB91B3}"/>
              </a:ext>
            </a:extLst>
          </p:cNvPr>
          <p:cNvSpPr/>
          <p:nvPr/>
        </p:nvSpPr>
        <p:spPr>
          <a:xfrm>
            <a:off x="716062" y="1520541"/>
            <a:ext cx="3421882" cy="1477328"/>
          </a:xfrm>
          <a:prstGeom prst="rect">
            <a:avLst/>
          </a:prstGeom>
        </p:spPr>
        <p:txBody>
          <a:bodyPr wrap="square">
            <a:spAutoFit/>
          </a:bodyPr>
          <a:lstStyle/>
          <a:p>
            <a:pPr algn="ctr">
              <a:lnSpc>
                <a:spcPct val="150000"/>
              </a:lnSpc>
            </a:pPr>
            <a:r>
              <a:rPr lang="zh-TW" altLang="en-US" sz="2800"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保護令款項</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sym typeface="+mn-lt"/>
              </a:rPr>
              <a:t>§12</a:t>
            </a:r>
            <a:r>
              <a:rPr lang="zh-TW" altLang="en-US" sz="1600" b="1" dirty="0">
                <a:solidFill>
                  <a:schemeClr val="accent1">
                    <a:lumMod val="50000"/>
                  </a:schemeClr>
                </a:solidFill>
                <a:latin typeface="微軟正黑體" panose="020B0604030504040204" pitchFamily="34" charset="-120"/>
                <a:ea typeface="微軟正黑體" panose="020B0604030504040204" pitchFamily="34" charset="-120"/>
                <a:sym typeface="+mn-lt"/>
              </a:rPr>
              <a:t> </a:t>
            </a:r>
            <a:r>
              <a:rPr lang="en-US" altLang="zh-TW" b="1" dirty="0">
                <a:solidFill>
                  <a:schemeClr val="accent1">
                    <a:lumMod val="50000"/>
                  </a:schemeClr>
                </a:solidFill>
                <a:latin typeface="新細明體" panose="02020500000000000000" pitchFamily="18" charset="-120"/>
                <a:sym typeface="+mn-lt"/>
              </a:rPr>
              <a:t>I</a:t>
            </a:r>
            <a:endParaRPr lang="en-US" altLang="zh-TW" b="1" dirty="0">
              <a:solidFill>
                <a:schemeClr val="bg2">
                  <a:lumMod val="50000"/>
                </a:schemeClr>
              </a:solidFill>
              <a:latin typeface="微軟正黑體" panose="020B0604030504040204" pitchFamily="34" charset="-120"/>
              <a:ea typeface="微軟正黑體" panose="020B0604030504040204" pitchFamily="34" charset="-120"/>
            </a:endParaRPr>
          </a:p>
          <a:p>
            <a:pPr>
              <a:lnSpc>
                <a:spcPct val="150000"/>
              </a:lnSpc>
            </a:pPr>
            <a:r>
              <a:rPr lang="zh-TW" altLang="en-US" sz="1400" b="1" u="sng" dirty="0">
                <a:solidFill>
                  <a:schemeClr val="bg2">
                    <a:lumMod val="50000"/>
                  </a:schemeClr>
                </a:solidFill>
                <a:latin typeface="微軟正黑體" panose="020B0604030504040204" pitchFamily="34" charset="-120"/>
                <a:ea typeface="微軟正黑體" panose="020B0604030504040204" pitchFamily="34" charset="-120"/>
              </a:rPr>
              <a:t>禁止跟騷</a:t>
            </a:r>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a:t>
            </a:r>
            <a:r>
              <a:rPr lang="zh-TW" altLang="en-US" sz="1400" b="1" u="sng" dirty="0">
                <a:solidFill>
                  <a:schemeClr val="bg2">
                    <a:lumMod val="50000"/>
                  </a:schemeClr>
                </a:solidFill>
                <a:latin typeface="微軟正黑體" panose="020B0604030504040204" pitchFamily="34" charset="-120"/>
                <a:ea typeface="微軟正黑體" panose="020B0604030504040204" pitchFamily="34" charset="-120"/>
              </a:rPr>
              <a:t>命遠離</a:t>
            </a:r>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a:t>
            </a:r>
            <a:r>
              <a:rPr lang="zh-TW" altLang="en-US" sz="1400" b="1" u="sng" dirty="0">
                <a:solidFill>
                  <a:schemeClr val="bg2">
                    <a:lumMod val="50000"/>
                  </a:schemeClr>
                </a:solidFill>
                <a:latin typeface="微軟正黑體" panose="020B0604030504040204" pitchFamily="34" charset="-120"/>
                <a:ea typeface="微軟正黑體" panose="020B0604030504040204" pitchFamily="34" charset="-120"/>
              </a:rPr>
              <a:t>完成</a:t>
            </a:r>
            <a:r>
              <a:rPr lang="zh-TW" altLang="en-US" b="1" u="sng" dirty="0">
                <a:solidFill>
                  <a:srgbClr val="C00000"/>
                </a:solidFill>
                <a:latin typeface="微軟正黑體" panose="020B0604030504040204" pitchFamily="34" charset="-120"/>
                <a:ea typeface="微軟正黑體" panose="020B0604030504040204" pitchFamily="34" charset="-120"/>
              </a:rPr>
              <a:t>治療性處遇</a:t>
            </a:r>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及</a:t>
            </a:r>
            <a:r>
              <a:rPr lang="zh-TW" altLang="en-US" sz="1400" b="1" u="sng" dirty="0">
                <a:solidFill>
                  <a:schemeClr val="bg2">
                    <a:lumMod val="50000"/>
                  </a:schemeClr>
                </a:solidFill>
                <a:latin typeface="微軟正黑體" panose="020B0604030504040204" pitchFamily="34" charset="-120"/>
                <a:ea typeface="微軟正黑體" panose="020B0604030504040204" pitchFamily="34" charset="-120"/>
              </a:rPr>
              <a:t>其他</a:t>
            </a:r>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防止再為跟騷之</a:t>
            </a:r>
            <a:r>
              <a:rPr lang="zh-TW" altLang="en-US" sz="1400" b="1" u="sng" dirty="0">
                <a:solidFill>
                  <a:schemeClr val="bg2">
                    <a:lumMod val="50000"/>
                  </a:schemeClr>
                </a:solidFill>
                <a:latin typeface="微軟正黑體" panose="020B0604030504040204" pitchFamily="34" charset="-120"/>
                <a:ea typeface="微軟正黑體" panose="020B0604030504040204" pitchFamily="34" charset="-120"/>
              </a:rPr>
              <a:t>必要措施</a:t>
            </a:r>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等。</a:t>
            </a:r>
            <a:endParaRPr lang="en-US" altLang="zh-CN" sz="1400" b="1" dirty="0">
              <a:solidFill>
                <a:schemeClr val="bg2">
                  <a:lumMod val="50000"/>
                </a:schemeClr>
              </a:solidFill>
              <a:latin typeface="微軟正黑體" panose="020B0604030504040204" pitchFamily="34" charset="-120"/>
              <a:ea typeface="微軟正黑體" panose="020B0604030504040204" pitchFamily="34" charset="-120"/>
            </a:endParaRPr>
          </a:p>
        </p:txBody>
      </p:sp>
      <p:grpSp>
        <p:nvGrpSpPr>
          <p:cNvPr id="46" name="群組 45">
            <a:extLst>
              <a:ext uri="{FF2B5EF4-FFF2-40B4-BE49-F238E27FC236}">
                <a16:creationId xmlns:a16="http://schemas.microsoft.com/office/drawing/2014/main" id="{F635E1EA-1814-4A18-804F-6BD8F5574B33}"/>
              </a:ext>
            </a:extLst>
          </p:cNvPr>
          <p:cNvGrpSpPr/>
          <p:nvPr/>
        </p:nvGrpSpPr>
        <p:grpSpPr>
          <a:xfrm>
            <a:off x="326142" y="284925"/>
            <a:ext cx="720000" cy="720000"/>
            <a:chOff x="8228888" y="2039849"/>
            <a:chExt cx="720000" cy="720000"/>
          </a:xfrm>
        </p:grpSpPr>
        <p:sp>
          <p:nvSpPr>
            <p:cNvPr id="47" name="Oval 25">
              <a:extLst>
                <a:ext uri="{FF2B5EF4-FFF2-40B4-BE49-F238E27FC236}">
                  <a16:creationId xmlns:a16="http://schemas.microsoft.com/office/drawing/2014/main" id="{D340CE3C-6045-45AA-AF7A-200594F4842F}"/>
                </a:ext>
              </a:extLst>
            </p:cNvPr>
            <p:cNvSpPr>
              <a:spLocks noChangeArrowheads="1"/>
            </p:cNvSpPr>
            <p:nvPr/>
          </p:nvSpPr>
          <p:spPr bwMode="auto">
            <a:xfrm>
              <a:off x="8228888" y="2039849"/>
              <a:ext cx="720000" cy="720000"/>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字魂35号-经典雅黑" panose="02000000000000000000" pitchFamily="2" charset="-122"/>
                <a:cs typeface="+mn-ea"/>
                <a:sym typeface="+mn-lt"/>
              </a:endParaRPr>
            </a:p>
          </p:txBody>
        </p:sp>
        <p:pic>
          <p:nvPicPr>
            <p:cNvPr id="48" name="Picture 4" descr="Personal injury lawyer Computer Icons Criminal law, lawyer, angle, people,  crime png | PNGWing">
              <a:extLst>
                <a:ext uri="{FF2B5EF4-FFF2-40B4-BE49-F238E27FC236}">
                  <a16:creationId xmlns:a16="http://schemas.microsoft.com/office/drawing/2014/main" id="{7A448AA1-1E97-488E-ABD8-02647A68FC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0548" y="2128933"/>
              <a:ext cx="688713" cy="536597"/>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xtBox 31">
            <a:extLst>
              <a:ext uri="{FF2B5EF4-FFF2-40B4-BE49-F238E27FC236}">
                <a16:creationId xmlns:a16="http://schemas.microsoft.com/office/drawing/2014/main" id="{3DBB48FE-0D9D-427F-AEA0-8E83F00BB7BF}"/>
              </a:ext>
            </a:extLst>
          </p:cNvPr>
          <p:cNvSpPr txBox="1"/>
          <p:nvPr/>
        </p:nvSpPr>
        <p:spPr>
          <a:xfrm>
            <a:off x="1146701" y="374009"/>
            <a:ext cx="3085441" cy="634148"/>
          </a:xfrm>
          <a:prstGeom prst="rect">
            <a:avLst/>
          </a:prstGeom>
        </p:spPr>
        <p:txBody>
          <a:bodyPr wrap="square" lIns="0" tIns="0" rIns="66973" rtlCol="0" anchor="t">
            <a:spAutoFit/>
          </a:bodyPr>
          <a:lstStyle/>
          <a:p>
            <a:pPr>
              <a:lnSpc>
                <a:spcPct val="116199"/>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保護令機制 </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§5</a:t>
            </a:r>
            <a:r>
              <a:rPr lang="zh-TW" altLang="en-US" dirty="0">
                <a:solidFill>
                  <a:srgbClr val="002060"/>
                </a:solidFill>
                <a:latin typeface="Impact" panose="020B0806030902050204" pitchFamily="34" charset="0"/>
                <a:ea typeface="Microsoft YaHei" panose="020B0503020204020204" pitchFamily="34" charset="-122"/>
                <a:sym typeface="+mn-lt"/>
              </a:rPr>
              <a:t>～</a:t>
            </a:r>
            <a:endParaRPr lang="en-US" dirty="0">
              <a:solidFill>
                <a:srgbClr val="002060"/>
              </a:solidFill>
              <a:latin typeface="Impact" panose="020B0806030902050204" pitchFamily="34" charset="0"/>
              <a:ea typeface="Microsoft YaHei" panose="020B0503020204020204" pitchFamily="34" charset="-122"/>
              <a:sym typeface="+mn-lt"/>
            </a:endParaRPr>
          </a:p>
        </p:txBody>
      </p:sp>
      <p:grpSp>
        <p:nvGrpSpPr>
          <p:cNvPr id="14" name="群組 13"/>
          <p:cNvGrpSpPr/>
          <p:nvPr/>
        </p:nvGrpSpPr>
        <p:grpSpPr>
          <a:xfrm>
            <a:off x="379093" y="1472476"/>
            <a:ext cx="11469626" cy="3846827"/>
            <a:chOff x="729974" y="1572478"/>
            <a:chExt cx="11469626" cy="3846827"/>
          </a:xfrm>
        </p:grpSpPr>
        <p:grpSp>
          <p:nvGrpSpPr>
            <p:cNvPr id="18" name="组合 117">
              <a:extLst>
                <a:ext uri="{FF2B5EF4-FFF2-40B4-BE49-F238E27FC236}">
                  <a16:creationId xmlns:a16="http://schemas.microsoft.com/office/drawing/2014/main" id="{9B2DE275-61D0-A24C-BABA-BCFDF6CC2363}"/>
                </a:ext>
              </a:extLst>
            </p:cNvPr>
            <p:cNvGrpSpPr/>
            <p:nvPr/>
          </p:nvGrpSpPr>
          <p:grpSpPr>
            <a:xfrm>
              <a:off x="729974" y="3672546"/>
              <a:ext cx="1011929" cy="702941"/>
              <a:chOff x="6136004" y="3786747"/>
              <a:chExt cx="1965736" cy="1416748"/>
            </a:xfrm>
            <a:solidFill>
              <a:srgbClr val="544463"/>
            </a:solidFill>
          </p:grpSpPr>
          <p:grpSp>
            <p:nvGrpSpPr>
              <p:cNvPr id="20" name="组合 118">
                <a:extLst>
                  <a:ext uri="{FF2B5EF4-FFF2-40B4-BE49-F238E27FC236}">
                    <a16:creationId xmlns:a16="http://schemas.microsoft.com/office/drawing/2014/main" id="{DE10B38F-EA9B-844C-8204-EFD3614D654C}"/>
                  </a:ext>
                </a:extLst>
              </p:cNvPr>
              <p:cNvGrpSpPr/>
              <p:nvPr/>
            </p:nvGrpSpPr>
            <p:grpSpPr>
              <a:xfrm>
                <a:off x="6136004" y="4190710"/>
                <a:ext cx="483210" cy="1012785"/>
                <a:chOff x="6912292" y="3463626"/>
                <a:chExt cx="1087755" cy="2279881"/>
              </a:xfrm>
              <a:grpFill/>
            </p:grpSpPr>
            <p:sp>
              <p:nvSpPr>
                <p:cNvPr id="27" name="椭圆 125">
                  <a:extLst>
                    <a:ext uri="{FF2B5EF4-FFF2-40B4-BE49-F238E27FC236}">
                      <a16:creationId xmlns:a16="http://schemas.microsoft.com/office/drawing/2014/main" id="{0E987F4C-B15B-0F4A-A8C8-7178F2F67AA9}"/>
                    </a:ext>
                  </a:extLst>
                </p:cNvPr>
                <p:cNvSpPr/>
                <p:nvPr/>
              </p:nvSpPr>
              <p:spPr>
                <a:xfrm>
                  <a:off x="7051528" y="3463626"/>
                  <a:ext cx="809284" cy="80928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u="none" strike="noStrike" kern="1200" cap="none" spc="0" normalizeH="0" baseline="0" noProof="0" dirty="0">
                    <a:ln>
                      <a:noFill/>
                    </a:ln>
                    <a:solidFill>
                      <a:prstClr val="black">
                        <a:lumMod val="65000"/>
                        <a:lumOff val="35000"/>
                      </a:prstClr>
                    </a:solidFill>
                    <a:effectLst/>
                    <a:uLnTx/>
                    <a:uFillTx/>
                    <a:latin typeface="字魂35号-经典雅黑" panose="02000000000000000000" pitchFamily="2" charset="-122"/>
                    <a:ea typeface="字魂35号-经典雅黑" panose="02000000000000000000" pitchFamily="2" charset="-122"/>
                    <a:cs typeface="+mn-ea"/>
                    <a:sym typeface="I.Ming" panose="02020400000000000000" pitchFamily="18" charset="-128"/>
                  </a:endParaRPr>
                </a:p>
              </p:txBody>
            </p:sp>
            <p:sp>
              <p:nvSpPr>
                <p:cNvPr id="28" name="圆角矩形 79">
                  <a:extLst>
                    <a:ext uri="{FF2B5EF4-FFF2-40B4-BE49-F238E27FC236}">
                      <a16:creationId xmlns:a16="http://schemas.microsoft.com/office/drawing/2014/main" id="{59ABBF02-9B69-7E4C-9904-2D481D0BE2CD}"/>
                    </a:ext>
                  </a:extLst>
                </p:cNvPr>
                <p:cNvSpPr/>
                <p:nvPr/>
              </p:nvSpPr>
              <p:spPr>
                <a:xfrm>
                  <a:off x="6912292" y="4129750"/>
                  <a:ext cx="1087755" cy="1613757"/>
                </a:xfrm>
                <a:custGeom>
                  <a:avLst/>
                  <a:gdLst>
                    <a:gd name="connsiteX0" fmla="*/ 0 w 1543050"/>
                    <a:gd name="connsiteY0" fmla="*/ 257180 h 1600490"/>
                    <a:gd name="connsiteX1" fmla="*/ 257180 w 1543050"/>
                    <a:gd name="connsiteY1" fmla="*/ 0 h 1600490"/>
                    <a:gd name="connsiteX2" fmla="*/ 1285870 w 1543050"/>
                    <a:gd name="connsiteY2" fmla="*/ 0 h 1600490"/>
                    <a:gd name="connsiteX3" fmla="*/ 1543050 w 1543050"/>
                    <a:gd name="connsiteY3" fmla="*/ 257180 h 1600490"/>
                    <a:gd name="connsiteX4" fmla="*/ 1543050 w 1543050"/>
                    <a:gd name="connsiteY4" fmla="*/ 1343310 h 1600490"/>
                    <a:gd name="connsiteX5" fmla="*/ 1285870 w 1543050"/>
                    <a:gd name="connsiteY5" fmla="*/ 1600490 h 1600490"/>
                    <a:gd name="connsiteX6" fmla="*/ 257180 w 1543050"/>
                    <a:gd name="connsiteY6" fmla="*/ 1600490 h 1600490"/>
                    <a:gd name="connsiteX7" fmla="*/ 0 w 1543050"/>
                    <a:gd name="connsiteY7" fmla="*/ 1343310 h 1600490"/>
                    <a:gd name="connsiteX8" fmla="*/ 0 w 1543050"/>
                    <a:gd name="connsiteY8" fmla="*/ 257180 h 1600490"/>
                    <a:gd name="connsiteX0" fmla="*/ 0 w 1543050"/>
                    <a:gd name="connsiteY0" fmla="*/ 257180 h 1600490"/>
                    <a:gd name="connsiteX1" fmla="*/ 409580 w 1543050"/>
                    <a:gd name="connsiteY1" fmla="*/ 0 h 1600490"/>
                    <a:gd name="connsiteX2" fmla="*/ 1285870 w 1543050"/>
                    <a:gd name="connsiteY2" fmla="*/ 0 h 1600490"/>
                    <a:gd name="connsiteX3" fmla="*/ 1543050 w 1543050"/>
                    <a:gd name="connsiteY3" fmla="*/ 257180 h 1600490"/>
                    <a:gd name="connsiteX4" fmla="*/ 1543050 w 1543050"/>
                    <a:gd name="connsiteY4" fmla="*/ 1343310 h 1600490"/>
                    <a:gd name="connsiteX5" fmla="*/ 1285870 w 1543050"/>
                    <a:gd name="connsiteY5" fmla="*/ 1600490 h 1600490"/>
                    <a:gd name="connsiteX6" fmla="*/ 257180 w 1543050"/>
                    <a:gd name="connsiteY6" fmla="*/ 1600490 h 1600490"/>
                    <a:gd name="connsiteX7" fmla="*/ 0 w 1543050"/>
                    <a:gd name="connsiteY7" fmla="*/ 1343310 h 1600490"/>
                    <a:gd name="connsiteX8" fmla="*/ 0 w 1543050"/>
                    <a:gd name="connsiteY8" fmla="*/ 257180 h 1600490"/>
                    <a:gd name="connsiteX0" fmla="*/ 0 w 1543050"/>
                    <a:gd name="connsiteY0" fmla="*/ 257180 h 1600490"/>
                    <a:gd name="connsiteX1" fmla="*/ 409580 w 1543050"/>
                    <a:gd name="connsiteY1" fmla="*/ 0 h 1600490"/>
                    <a:gd name="connsiteX2" fmla="*/ 1285870 w 1543050"/>
                    <a:gd name="connsiteY2" fmla="*/ 0 h 1600490"/>
                    <a:gd name="connsiteX3" fmla="*/ 1543050 w 1543050"/>
                    <a:gd name="connsiteY3" fmla="*/ 257180 h 1600490"/>
                    <a:gd name="connsiteX4" fmla="*/ 1543050 w 1543050"/>
                    <a:gd name="connsiteY4" fmla="*/ 1343310 h 1600490"/>
                    <a:gd name="connsiteX5" fmla="*/ 1285870 w 1543050"/>
                    <a:gd name="connsiteY5" fmla="*/ 1600490 h 1600490"/>
                    <a:gd name="connsiteX6" fmla="*/ 257180 w 1543050"/>
                    <a:gd name="connsiteY6" fmla="*/ 1600490 h 1600490"/>
                    <a:gd name="connsiteX7" fmla="*/ 0 w 1543050"/>
                    <a:gd name="connsiteY7" fmla="*/ 1343310 h 1600490"/>
                    <a:gd name="connsiteX8" fmla="*/ 0 w 1543050"/>
                    <a:gd name="connsiteY8" fmla="*/ 257180 h 1600490"/>
                    <a:gd name="connsiteX0" fmla="*/ 0 w 1543050"/>
                    <a:gd name="connsiteY0" fmla="*/ 310520 h 1653830"/>
                    <a:gd name="connsiteX1" fmla="*/ 409580 w 1543050"/>
                    <a:gd name="connsiteY1" fmla="*/ 53340 h 1653830"/>
                    <a:gd name="connsiteX2" fmla="*/ 1240150 w 1543050"/>
                    <a:gd name="connsiteY2" fmla="*/ 0 h 1653830"/>
                    <a:gd name="connsiteX3" fmla="*/ 1543050 w 1543050"/>
                    <a:gd name="connsiteY3" fmla="*/ 310520 h 1653830"/>
                    <a:gd name="connsiteX4" fmla="*/ 1543050 w 1543050"/>
                    <a:gd name="connsiteY4" fmla="*/ 1396650 h 1653830"/>
                    <a:gd name="connsiteX5" fmla="*/ 1285870 w 1543050"/>
                    <a:gd name="connsiteY5" fmla="*/ 1653830 h 1653830"/>
                    <a:gd name="connsiteX6" fmla="*/ 257180 w 1543050"/>
                    <a:gd name="connsiteY6" fmla="*/ 1653830 h 1653830"/>
                    <a:gd name="connsiteX7" fmla="*/ 0 w 1543050"/>
                    <a:gd name="connsiteY7" fmla="*/ 1396650 h 1653830"/>
                    <a:gd name="connsiteX8" fmla="*/ 0 w 1543050"/>
                    <a:gd name="connsiteY8" fmla="*/ 310520 h 1653830"/>
                    <a:gd name="connsiteX0" fmla="*/ 0 w 1543050"/>
                    <a:gd name="connsiteY0" fmla="*/ 310520 h 1653830"/>
                    <a:gd name="connsiteX1" fmla="*/ 409580 w 1543050"/>
                    <a:gd name="connsiteY1" fmla="*/ 53340 h 1653830"/>
                    <a:gd name="connsiteX2" fmla="*/ 1240150 w 1543050"/>
                    <a:gd name="connsiteY2" fmla="*/ 0 h 1653830"/>
                    <a:gd name="connsiteX3" fmla="*/ 1543050 w 1543050"/>
                    <a:gd name="connsiteY3" fmla="*/ 310520 h 1653830"/>
                    <a:gd name="connsiteX4" fmla="*/ 1543050 w 1543050"/>
                    <a:gd name="connsiteY4" fmla="*/ 1396650 h 1653830"/>
                    <a:gd name="connsiteX5" fmla="*/ 1285870 w 1543050"/>
                    <a:gd name="connsiteY5" fmla="*/ 1653830 h 1653830"/>
                    <a:gd name="connsiteX6" fmla="*/ 257180 w 1543050"/>
                    <a:gd name="connsiteY6" fmla="*/ 1653830 h 1653830"/>
                    <a:gd name="connsiteX7" fmla="*/ 0 w 1543050"/>
                    <a:gd name="connsiteY7" fmla="*/ 1396650 h 1653830"/>
                    <a:gd name="connsiteX8" fmla="*/ 0 w 1543050"/>
                    <a:gd name="connsiteY8" fmla="*/ 310520 h 1653830"/>
                    <a:gd name="connsiteX0" fmla="*/ 0 w 1543050"/>
                    <a:gd name="connsiteY0" fmla="*/ 310520 h 1653830"/>
                    <a:gd name="connsiteX1" fmla="*/ 409580 w 1543050"/>
                    <a:gd name="connsiteY1" fmla="*/ 53340 h 1653830"/>
                    <a:gd name="connsiteX2" fmla="*/ 1240150 w 1543050"/>
                    <a:gd name="connsiteY2" fmla="*/ 0 h 1653830"/>
                    <a:gd name="connsiteX3" fmla="*/ 1543050 w 1543050"/>
                    <a:gd name="connsiteY3" fmla="*/ 310520 h 1653830"/>
                    <a:gd name="connsiteX4" fmla="*/ 1543050 w 1543050"/>
                    <a:gd name="connsiteY4" fmla="*/ 1396650 h 1653830"/>
                    <a:gd name="connsiteX5" fmla="*/ 1285870 w 1543050"/>
                    <a:gd name="connsiteY5" fmla="*/ 1653830 h 1653830"/>
                    <a:gd name="connsiteX6" fmla="*/ 257180 w 1543050"/>
                    <a:gd name="connsiteY6" fmla="*/ 1653830 h 1653830"/>
                    <a:gd name="connsiteX7" fmla="*/ 0 w 1543050"/>
                    <a:gd name="connsiteY7" fmla="*/ 1396650 h 1653830"/>
                    <a:gd name="connsiteX8" fmla="*/ 0 w 1543050"/>
                    <a:gd name="connsiteY8" fmla="*/ 310520 h 1653830"/>
                    <a:gd name="connsiteX0" fmla="*/ 0 w 1543050"/>
                    <a:gd name="connsiteY0" fmla="*/ 343098 h 1686408"/>
                    <a:gd name="connsiteX1" fmla="*/ 409580 w 1543050"/>
                    <a:gd name="connsiteY1" fmla="*/ 85918 h 1686408"/>
                    <a:gd name="connsiteX2" fmla="*/ 1240150 w 1543050"/>
                    <a:gd name="connsiteY2" fmla="*/ 32578 h 1686408"/>
                    <a:gd name="connsiteX3" fmla="*/ 1543050 w 1543050"/>
                    <a:gd name="connsiteY3" fmla="*/ 343098 h 1686408"/>
                    <a:gd name="connsiteX4" fmla="*/ 1543050 w 1543050"/>
                    <a:gd name="connsiteY4" fmla="*/ 1429228 h 1686408"/>
                    <a:gd name="connsiteX5" fmla="*/ 1285870 w 1543050"/>
                    <a:gd name="connsiteY5" fmla="*/ 1686408 h 1686408"/>
                    <a:gd name="connsiteX6" fmla="*/ 257180 w 1543050"/>
                    <a:gd name="connsiteY6" fmla="*/ 1686408 h 1686408"/>
                    <a:gd name="connsiteX7" fmla="*/ 0 w 1543050"/>
                    <a:gd name="connsiteY7" fmla="*/ 1429228 h 1686408"/>
                    <a:gd name="connsiteX8" fmla="*/ 0 w 1543050"/>
                    <a:gd name="connsiteY8" fmla="*/ 343098 h 1686408"/>
                    <a:gd name="connsiteX0" fmla="*/ 0 w 1543050"/>
                    <a:gd name="connsiteY0" fmla="*/ 379100 h 1722410"/>
                    <a:gd name="connsiteX1" fmla="*/ 409580 w 1543050"/>
                    <a:gd name="connsiteY1" fmla="*/ 121920 h 1722410"/>
                    <a:gd name="connsiteX2" fmla="*/ 1217290 w 1543050"/>
                    <a:gd name="connsiteY2" fmla="*/ 0 h 1722410"/>
                    <a:gd name="connsiteX3" fmla="*/ 1543050 w 1543050"/>
                    <a:gd name="connsiteY3" fmla="*/ 379100 h 1722410"/>
                    <a:gd name="connsiteX4" fmla="*/ 1543050 w 1543050"/>
                    <a:gd name="connsiteY4" fmla="*/ 1465230 h 1722410"/>
                    <a:gd name="connsiteX5" fmla="*/ 1285870 w 1543050"/>
                    <a:gd name="connsiteY5" fmla="*/ 1722410 h 1722410"/>
                    <a:gd name="connsiteX6" fmla="*/ 257180 w 1543050"/>
                    <a:gd name="connsiteY6" fmla="*/ 1722410 h 1722410"/>
                    <a:gd name="connsiteX7" fmla="*/ 0 w 1543050"/>
                    <a:gd name="connsiteY7" fmla="*/ 1465230 h 1722410"/>
                    <a:gd name="connsiteX8" fmla="*/ 0 w 1543050"/>
                    <a:gd name="connsiteY8" fmla="*/ 379100 h 1722410"/>
                    <a:gd name="connsiteX0" fmla="*/ 0 w 1543050"/>
                    <a:gd name="connsiteY0" fmla="*/ 356240 h 1699550"/>
                    <a:gd name="connsiteX1" fmla="*/ 409580 w 1543050"/>
                    <a:gd name="connsiteY1" fmla="*/ 99060 h 1699550"/>
                    <a:gd name="connsiteX2" fmla="*/ 1217290 w 1543050"/>
                    <a:gd name="connsiteY2" fmla="*/ 0 h 1699550"/>
                    <a:gd name="connsiteX3" fmla="*/ 1543050 w 1543050"/>
                    <a:gd name="connsiteY3" fmla="*/ 356240 h 1699550"/>
                    <a:gd name="connsiteX4" fmla="*/ 1543050 w 1543050"/>
                    <a:gd name="connsiteY4" fmla="*/ 1442370 h 1699550"/>
                    <a:gd name="connsiteX5" fmla="*/ 1285870 w 1543050"/>
                    <a:gd name="connsiteY5" fmla="*/ 1699550 h 1699550"/>
                    <a:gd name="connsiteX6" fmla="*/ 257180 w 1543050"/>
                    <a:gd name="connsiteY6" fmla="*/ 1699550 h 1699550"/>
                    <a:gd name="connsiteX7" fmla="*/ 0 w 1543050"/>
                    <a:gd name="connsiteY7" fmla="*/ 1442370 h 1699550"/>
                    <a:gd name="connsiteX8" fmla="*/ 0 w 1543050"/>
                    <a:gd name="connsiteY8" fmla="*/ 356240 h 1699550"/>
                    <a:gd name="connsiteX0" fmla="*/ 0 w 1543050"/>
                    <a:gd name="connsiteY0" fmla="*/ 364919 h 1708229"/>
                    <a:gd name="connsiteX1" fmla="*/ 409580 w 1543050"/>
                    <a:gd name="connsiteY1" fmla="*/ 107739 h 1708229"/>
                    <a:gd name="connsiteX2" fmla="*/ 1217290 w 1543050"/>
                    <a:gd name="connsiteY2" fmla="*/ 8679 h 1708229"/>
                    <a:gd name="connsiteX3" fmla="*/ 1543050 w 1543050"/>
                    <a:gd name="connsiteY3" fmla="*/ 364919 h 1708229"/>
                    <a:gd name="connsiteX4" fmla="*/ 1543050 w 1543050"/>
                    <a:gd name="connsiteY4" fmla="*/ 1451049 h 1708229"/>
                    <a:gd name="connsiteX5" fmla="*/ 1285870 w 1543050"/>
                    <a:gd name="connsiteY5" fmla="*/ 1708229 h 1708229"/>
                    <a:gd name="connsiteX6" fmla="*/ 257180 w 1543050"/>
                    <a:gd name="connsiteY6" fmla="*/ 1708229 h 1708229"/>
                    <a:gd name="connsiteX7" fmla="*/ 0 w 1543050"/>
                    <a:gd name="connsiteY7" fmla="*/ 1451049 h 1708229"/>
                    <a:gd name="connsiteX8" fmla="*/ 0 w 1543050"/>
                    <a:gd name="connsiteY8" fmla="*/ 364919 h 1708229"/>
                    <a:gd name="connsiteX0" fmla="*/ 0 w 1543050"/>
                    <a:gd name="connsiteY0" fmla="*/ 364919 h 1708229"/>
                    <a:gd name="connsiteX1" fmla="*/ 272420 w 1543050"/>
                    <a:gd name="connsiteY1" fmla="*/ 199179 h 1708229"/>
                    <a:gd name="connsiteX2" fmla="*/ 1217290 w 1543050"/>
                    <a:gd name="connsiteY2" fmla="*/ 8679 h 1708229"/>
                    <a:gd name="connsiteX3" fmla="*/ 1543050 w 1543050"/>
                    <a:gd name="connsiteY3" fmla="*/ 364919 h 1708229"/>
                    <a:gd name="connsiteX4" fmla="*/ 1543050 w 1543050"/>
                    <a:gd name="connsiteY4" fmla="*/ 1451049 h 1708229"/>
                    <a:gd name="connsiteX5" fmla="*/ 1285870 w 1543050"/>
                    <a:gd name="connsiteY5" fmla="*/ 1708229 h 1708229"/>
                    <a:gd name="connsiteX6" fmla="*/ 257180 w 1543050"/>
                    <a:gd name="connsiteY6" fmla="*/ 1708229 h 1708229"/>
                    <a:gd name="connsiteX7" fmla="*/ 0 w 1543050"/>
                    <a:gd name="connsiteY7" fmla="*/ 1451049 h 1708229"/>
                    <a:gd name="connsiteX8" fmla="*/ 0 w 1543050"/>
                    <a:gd name="connsiteY8" fmla="*/ 364919 h 1708229"/>
                    <a:gd name="connsiteX0" fmla="*/ 0 w 1543050"/>
                    <a:gd name="connsiteY0" fmla="*/ 298630 h 1641940"/>
                    <a:gd name="connsiteX1" fmla="*/ 272420 w 1543050"/>
                    <a:gd name="connsiteY1" fmla="*/ 132890 h 1641940"/>
                    <a:gd name="connsiteX2" fmla="*/ 1323970 w 1543050"/>
                    <a:gd name="connsiteY2" fmla="*/ 10970 h 1641940"/>
                    <a:gd name="connsiteX3" fmla="*/ 1543050 w 1543050"/>
                    <a:gd name="connsiteY3" fmla="*/ 298630 h 1641940"/>
                    <a:gd name="connsiteX4" fmla="*/ 1543050 w 1543050"/>
                    <a:gd name="connsiteY4" fmla="*/ 1384760 h 1641940"/>
                    <a:gd name="connsiteX5" fmla="*/ 1285870 w 1543050"/>
                    <a:gd name="connsiteY5" fmla="*/ 1641940 h 1641940"/>
                    <a:gd name="connsiteX6" fmla="*/ 257180 w 1543050"/>
                    <a:gd name="connsiteY6" fmla="*/ 1641940 h 1641940"/>
                    <a:gd name="connsiteX7" fmla="*/ 0 w 1543050"/>
                    <a:gd name="connsiteY7" fmla="*/ 1384760 h 1641940"/>
                    <a:gd name="connsiteX8" fmla="*/ 0 w 1543050"/>
                    <a:gd name="connsiteY8" fmla="*/ 298630 h 1641940"/>
                    <a:gd name="connsiteX0" fmla="*/ 0 w 1543050"/>
                    <a:gd name="connsiteY0" fmla="*/ 298630 h 1641940"/>
                    <a:gd name="connsiteX1" fmla="*/ 272420 w 1543050"/>
                    <a:gd name="connsiteY1" fmla="*/ 132890 h 1641940"/>
                    <a:gd name="connsiteX2" fmla="*/ 1323970 w 1543050"/>
                    <a:gd name="connsiteY2" fmla="*/ 10970 h 1641940"/>
                    <a:gd name="connsiteX3" fmla="*/ 1543050 w 1543050"/>
                    <a:gd name="connsiteY3" fmla="*/ 298630 h 1641940"/>
                    <a:gd name="connsiteX4" fmla="*/ 1543050 w 1543050"/>
                    <a:gd name="connsiteY4" fmla="*/ 1384760 h 1641940"/>
                    <a:gd name="connsiteX5" fmla="*/ 1285870 w 1543050"/>
                    <a:gd name="connsiteY5" fmla="*/ 1641940 h 1641940"/>
                    <a:gd name="connsiteX6" fmla="*/ 257180 w 1543050"/>
                    <a:gd name="connsiteY6" fmla="*/ 1641940 h 1641940"/>
                    <a:gd name="connsiteX7" fmla="*/ 0 w 1543050"/>
                    <a:gd name="connsiteY7" fmla="*/ 1384760 h 1641940"/>
                    <a:gd name="connsiteX8" fmla="*/ 0 w 1543050"/>
                    <a:gd name="connsiteY8" fmla="*/ 298630 h 1641940"/>
                    <a:gd name="connsiteX0" fmla="*/ 0 w 1543050"/>
                    <a:gd name="connsiteY0" fmla="*/ 318650 h 1661960"/>
                    <a:gd name="connsiteX1" fmla="*/ 272420 w 1543050"/>
                    <a:gd name="connsiteY1" fmla="*/ 152910 h 1661960"/>
                    <a:gd name="connsiteX2" fmla="*/ 1323970 w 1543050"/>
                    <a:gd name="connsiteY2" fmla="*/ 30990 h 1661960"/>
                    <a:gd name="connsiteX3" fmla="*/ 1543050 w 1543050"/>
                    <a:gd name="connsiteY3" fmla="*/ 318650 h 1661960"/>
                    <a:gd name="connsiteX4" fmla="*/ 1543050 w 1543050"/>
                    <a:gd name="connsiteY4" fmla="*/ 1404780 h 1661960"/>
                    <a:gd name="connsiteX5" fmla="*/ 1285870 w 1543050"/>
                    <a:gd name="connsiteY5" fmla="*/ 1661960 h 1661960"/>
                    <a:gd name="connsiteX6" fmla="*/ 257180 w 1543050"/>
                    <a:gd name="connsiteY6" fmla="*/ 1661960 h 1661960"/>
                    <a:gd name="connsiteX7" fmla="*/ 0 w 1543050"/>
                    <a:gd name="connsiteY7" fmla="*/ 1404780 h 1661960"/>
                    <a:gd name="connsiteX8" fmla="*/ 0 w 1543050"/>
                    <a:gd name="connsiteY8" fmla="*/ 318650 h 1661960"/>
                    <a:gd name="connsiteX0" fmla="*/ 0 w 1543050"/>
                    <a:gd name="connsiteY0" fmla="*/ 270447 h 1613757"/>
                    <a:gd name="connsiteX1" fmla="*/ 272420 w 1543050"/>
                    <a:gd name="connsiteY1" fmla="*/ 10470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 name="connsiteX0" fmla="*/ 0 w 1543050"/>
                    <a:gd name="connsiteY0" fmla="*/ 270447 h 1613757"/>
                    <a:gd name="connsiteX1" fmla="*/ 264800 w 1543050"/>
                    <a:gd name="connsiteY1" fmla="*/ 19614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 name="connsiteX0" fmla="*/ 0 w 1543050"/>
                    <a:gd name="connsiteY0" fmla="*/ 270447 h 1613757"/>
                    <a:gd name="connsiteX1" fmla="*/ 264800 w 1543050"/>
                    <a:gd name="connsiteY1" fmla="*/ 12756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 name="connsiteX0" fmla="*/ 0 w 1543050"/>
                    <a:gd name="connsiteY0" fmla="*/ 270447 h 1613757"/>
                    <a:gd name="connsiteX1" fmla="*/ 264800 w 1543050"/>
                    <a:gd name="connsiteY1" fmla="*/ 11232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050" h="1613757">
                      <a:moveTo>
                        <a:pt x="0" y="270447"/>
                      </a:moveTo>
                      <a:cubicBezTo>
                        <a:pt x="0" y="128410"/>
                        <a:pt x="115143" y="-139133"/>
                        <a:pt x="264800" y="112327"/>
                      </a:cubicBezTo>
                      <a:cubicBezTo>
                        <a:pt x="686437" y="1057207"/>
                        <a:pt x="1229993" y="295207"/>
                        <a:pt x="1316350" y="36127"/>
                      </a:cubicBezTo>
                      <a:cubicBezTo>
                        <a:pt x="1511727" y="-85793"/>
                        <a:pt x="1543050" y="128410"/>
                        <a:pt x="1543050" y="270447"/>
                      </a:cubicBezTo>
                      <a:lnTo>
                        <a:pt x="1543050" y="1356577"/>
                      </a:lnTo>
                      <a:cubicBezTo>
                        <a:pt x="1543050" y="1498614"/>
                        <a:pt x="1427907" y="1613757"/>
                        <a:pt x="1285870" y="1613757"/>
                      </a:cubicBezTo>
                      <a:lnTo>
                        <a:pt x="257180" y="1613757"/>
                      </a:lnTo>
                      <a:cubicBezTo>
                        <a:pt x="115143" y="1613757"/>
                        <a:pt x="0" y="1498614"/>
                        <a:pt x="0" y="1356577"/>
                      </a:cubicBezTo>
                      <a:lnTo>
                        <a:pt x="0" y="27044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u="none" strike="noStrike" kern="1200" cap="none" spc="0" normalizeH="0" baseline="0" noProof="0" dirty="0">
                    <a:ln>
                      <a:noFill/>
                    </a:ln>
                    <a:solidFill>
                      <a:prstClr val="black">
                        <a:lumMod val="65000"/>
                        <a:lumOff val="35000"/>
                      </a:prstClr>
                    </a:solidFill>
                    <a:effectLst/>
                    <a:uLnTx/>
                    <a:uFillTx/>
                    <a:latin typeface="字魂35号-经典雅黑" panose="02000000000000000000" pitchFamily="2" charset="-122"/>
                    <a:ea typeface="字魂35号-经典雅黑" panose="02000000000000000000" pitchFamily="2" charset="-122"/>
                    <a:cs typeface="+mn-ea"/>
                    <a:sym typeface="I.Ming" panose="02020400000000000000" pitchFamily="18" charset="-128"/>
                  </a:endParaRPr>
                </a:p>
              </p:txBody>
            </p:sp>
          </p:grpSp>
          <p:grpSp>
            <p:nvGrpSpPr>
              <p:cNvPr id="21" name="组合 119">
                <a:extLst>
                  <a:ext uri="{FF2B5EF4-FFF2-40B4-BE49-F238E27FC236}">
                    <a16:creationId xmlns:a16="http://schemas.microsoft.com/office/drawing/2014/main" id="{BBFB618C-16F6-6B4B-B45C-18472EA68E66}"/>
                  </a:ext>
                </a:extLst>
              </p:cNvPr>
              <p:cNvGrpSpPr/>
              <p:nvPr/>
            </p:nvGrpSpPr>
            <p:grpSpPr>
              <a:xfrm>
                <a:off x="6789044" y="3786747"/>
                <a:ext cx="659656" cy="1382607"/>
                <a:chOff x="6912292" y="3463626"/>
                <a:chExt cx="1087755" cy="2279881"/>
              </a:xfrm>
              <a:grpFill/>
            </p:grpSpPr>
            <p:sp>
              <p:nvSpPr>
                <p:cNvPr id="25" name="椭圆 123">
                  <a:extLst>
                    <a:ext uri="{FF2B5EF4-FFF2-40B4-BE49-F238E27FC236}">
                      <a16:creationId xmlns:a16="http://schemas.microsoft.com/office/drawing/2014/main" id="{20469B8D-D72A-9C4B-98CD-CCF6632F8E9E}"/>
                    </a:ext>
                  </a:extLst>
                </p:cNvPr>
                <p:cNvSpPr/>
                <p:nvPr/>
              </p:nvSpPr>
              <p:spPr>
                <a:xfrm>
                  <a:off x="7051528" y="3463626"/>
                  <a:ext cx="809284" cy="80928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u="none" strike="noStrike" kern="1200" cap="none" spc="0" normalizeH="0" baseline="0" noProof="0" dirty="0">
                    <a:ln>
                      <a:noFill/>
                    </a:ln>
                    <a:solidFill>
                      <a:prstClr val="black">
                        <a:lumMod val="65000"/>
                        <a:lumOff val="35000"/>
                      </a:prstClr>
                    </a:solidFill>
                    <a:effectLst/>
                    <a:uLnTx/>
                    <a:uFillTx/>
                    <a:latin typeface="字魂35号-经典雅黑" panose="02000000000000000000" pitchFamily="2" charset="-122"/>
                    <a:ea typeface="字魂35号-经典雅黑" panose="02000000000000000000" pitchFamily="2" charset="-122"/>
                    <a:cs typeface="+mn-ea"/>
                    <a:sym typeface="I.Ming" panose="02020400000000000000" pitchFamily="18" charset="-128"/>
                  </a:endParaRPr>
                </a:p>
              </p:txBody>
            </p:sp>
            <p:sp>
              <p:nvSpPr>
                <p:cNvPr id="26" name="圆角矩形 79">
                  <a:extLst>
                    <a:ext uri="{FF2B5EF4-FFF2-40B4-BE49-F238E27FC236}">
                      <a16:creationId xmlns:a16="http://schemas.microsoft.com/office/drawing/2014/main" id="{11D68A66-5469-244C-9A3A-343D7D696473}"/>
                    </a:ext>
                  </a:extLst>
                </p:cNvPr>
                <p:cNvSpPr/>
                <p:nvPr/>
              </p:nvSpPr>
              <p:spPr>
                <a:xfrm>
                  <a:off x="6912292" y="4129750"/>
                  <a:ext cx="1087755" cy="1613757"/>
                </a:xfrm>
                <a:custGeom>
                  <a:avLst/>
                  <a:gdLst>
                    <a:gd name="connsiteX0" fmla="*/ 0 w 1543050"/>
                    <a:gd name="connsiteY0" fmla="*/ 257180 h 1600490"/>
                    <a:gd name="connsiteX1" fmla="*/ 257180 w 1543050"/>
                    <a:gd name="connsiteY1" fmla="*/ 0 h 1600490"/>
                    <a:gd name="connsiteX2" fmla="*/ 1285870 w 1543050"/>
                    <a:gd name="connsiteY2" fmla="*/ 0 h 1600490"/>
                    <a:gd name="connsiteX3" fmla="*/ 1543050 w 1543050"/>
                    <a:gd name="connsiteY3" fmla="*/ 257180 h 1600490"/>
                    <a:gd name="connsiteX4" fmla="*/ 1543050 w 1543050"/>
                    <a:gd name="connsiteY4" fmla="*/ 1343310 h 1600490"/>
                    <a:gd name="connsiteX5" fmla="*/ 1285870 w 1543050"/>
                    <a:gd name="connsiteY5" fmla="*/ 1600490 h 1600490"/>
                    <a:gd name="connsiteX6" fmla="*/ 257180 w 1543050"/>
                    <a:gd name="connsiteY6" fmla="*/ 1600490 h 1600490"/>
                    <a:gd name="connsiteX7" fmla="*/ 0 w 1543050"/>
                    <a:gd name="connsiteY7" fmla="*/ 1343310 h 1600490"/>
                    <a:gd name="connsiteX8" fmla="*/ 0 w 1543050"/>
                    <a:gd name="connsiteY8" fmla="*/ 257180 h 1600490"/>
                    <a:gd name="connsiteX0" fmla="*/ 0 w 1543050"/>
                    <a:gd name="connsiteY0" fmla="*/ 257180 h 1600490"/>
                    <a:gd name="connsiteX1" fmla="*/ 409580 w 1543050"/>
                    <a:gd name="connsiteY1" fmla="*/ 0 h 1600490"/>
                    <a:gd name="connsiteX2" fmla="*/ 1285870 w 1543050"/>
                    <a:gd name="connsiteY2" fmla="*/ 0 h 1600490"/>
                    <a:gd name="connsiteX3" fmla="*/ 1543050 w 1543050"/>
                    <a:gd name="connsiteY3" fmla="*/ 257180 h 1600490"/>
                    <a:gd name="connsiteX4" fmla="*/ 1543050 w 1543050"/>
                    <a:gd name="connsiteY4" fmla="*/ 1343310 h 1600490"/>
                    <a:gd name="connsiteX5" fmla="*/ 1285870 w 1543050"/>
                    <a:gd name="connsiteY5" fmla="*/ 1600490 h 1600490"/>
                    <a:gd name="connsiteX6" fmla="*/ 257180 w 1543050"/>
                    <a:gd name="connsiteY6" fmla="*/ 1600490 h 1600490"/>
                    <a:gd name="connsiteX7" fmla="*/ 0 w 1543050"/>
                    <a:gd name="connsiteY7" fmla="*/ 1343310 h 1600490"/>
                    <a:gd name="connsiteX8" fmla="*/ 0 w 1543050"/>
                    <a:gd name="connsiteY8" fmla="*/ 257180 h 1600490"/>
                    <a:gd name="connsiteX0" fmla="*/ 0 w 1543050"/>
                    <a:gd name="connsiteY0" fmla="*/ 257180 h 1600490"/>
                    <a:gd name="connsiteX1" fmla="*/ 409580 w 1543050"/>
                    <a:gd name="connsiteY1" fmla="*/ 0 h 1600490"/>
                    <a:gd name="connsiteX2" fmla="*/ 1285870 w 1543050"/>
                    <a:gd name="connsiteY2" fmla="*/ 0 h 1600490"/>
                    <a:gd name="connsiteX3" fmla="*/ 1543050 w 1543050"/>
                    <a:gd name="connsiteY3" fmla="*/ 257180 h 1600490"/>
                    <a:gd name="connsiteX4" fmla="*/ 1543050 w 1543050"/>
                    <a:gd name="connsiteY4" fmla="*/ 1343310 h 1600490"/>
                    <a:gd name="connsiteX5" fmla="*/ 1285870 w 1543050"/>
                    <a:gd name="connsiteY5" fmla="*/ 1600490 h 1600490"/>
                    <a:gd name="connsiteX6" fmla="*/ 257180 w 1543050"/>
                    <a:gd name="connsiteY6" fmla="*/ 1600490 h 1600490"/>
                    <a:gd name="connsiteX7" fmla="*/ 0 w 1543050"/>
                    <a:gd name="connsiteY7" fmla="*/ 1343310 h 1600490"/>
                    <a:gd name="connsiteX8" fmla="*/ 0 w 1543050"/>
                    <a:gd name="connsiteY8" fmla="*/ 257180 h 1600490"/>
                    <a:gd name="connsiteX0" fmla="*/ 0 w 1543050"/>
                    <a:gd name="connsiteY0" fmla="*/ 310520 h 1653830"/>
                    <a:gd name="connsiteX1" fmla="*/ 409580 w 1543050"/>
                    <a:gd name="connsiteY1" fmla="*/ 53340 h 1653830"/>
                    <a:gd name="connsiteX2" fmla="*/ 1240150 w 1543050"/>
                    <a:gd name="connsiteY2" fmla="*/ 0 h 1653830"/>
                    <a:gd name="connsiteX3" fmla="*/ 1543050 w 1543050"/>
                    <a:gd name="connsiteY3" fmla="*/ 310520 h 1653830"/>
                    <a:gd name="connsiteX4" fmla="*/ 1543050 w 1543050"/>
                    <a:gd name="connsiteY4" fmla="*/ 1396650 h 1653830"/>
                    <a:gd name="connsiteX5" fmla="*/ 1285870 w 1543050"/>
                    <a:gd name="connsiteY5" fmla="*/ 1653830 h 1653830"/>
                    <a:gd name="connsiteX6" fmla="*/ 257180 w 1543050"/>
                    <a:gd name="connsiteY6" fmla="*/ 1653830 h 1653830"/>
                    <a:gd name="connsiteX7" fmla="*/ 0 w 1543050"/>
                    <a:gd name="connsiteY7" fmla="*/ 1396650 h 1653830"/>
                    <a:gd name="connsiteX8" fmla="*/ 0 w 1543050"/>
                    <a:gd name="connsiteY8" fmla="*/ 310520 h 1653830"/>
                    <a:gd name="connsiteX0" fmla="*/ 0 w 1543050"/>
                    <a:gd name="connsiteY0" fmla="*/ 310520 h 1653830"/>
                    <a:gd name="connsiteX1" fmla="*/ 409580 w 1543050"/>
                    <a:gd name="connsiteY1" fmla="*/ 53340 h 1653830"/>
                    <a:gd name="connsiteX2" fmla="*/ 1240150 w 1543050"/>
                    <a:gd name="connsiteY2" fmla="*/ 0 h 1653830"/>
                    <a:gd name="connsiteX3" fmla="*/ 1543050 w 1543050"/>
                    <a:gd name="connsiteY3" fmla="*/ 310520 h 1653830"/>
                    <a:gd name="connsiteX4" fmla="*/ 1543050 w 1543050"/>
                    <a:gd name="connsiteY4" fmla="*/ 1396650 h 1653830"/>
                    <a:gd name="connsiteX5" fmla="*/ 1285870 w 1543050"/>
                    <a:gd name="connsiteY5" fmla="*/ 1653830 h 1653830"/>
                    <a:gd name="connsiteX6" fmla="*/ 257180 w 1543050"/>
                    <a:gd name="connsiteY6" fmla="*/ 1653830 h 1653830"/>
                    <a:gd name="connsiteX7" fmla="*/ 0 w 1543050"/>
                    <a:gd name="connsiteY7" fmla="*/ 1396650 h 1653830"/>
                    <a:gd name="connsiteX8" fmla="*/ 0 w 1543050"/>
                    <a:gd name="connsiteY8" fmla="*/ 310520 h 1653830"/>
                    <a:gd name="connsiteX0" fmla="*/ 0 w 1543050"/>
                    <a:gd name="connsiteY0" fmla="*/ 310520 h 1653830"/>
                    <a:gd name="connsiteX1" fmla="*/ 409580 w 1543050"/>
                    <a:gd name="connsiteY1" fmla="*/ 53340 h 1653830"/>
                    <a:gd name="connsiteX2" fmla="*/ 1240150 w 1543050"/>
                    <a:gd name="connsiteY2" fmla="*/ 0 h 1653830"/>
                    <a:gd name="connsiteX3" fmla="*/ 1543050 w 1543050"/>
                    <a:gd name="connsiteY3" fmla="*/ 310520 h 1653830"/>
                    <a:gd name="connsiteX4" fmla="*/ 1543050 w 1543050"/>
                    <a:gd name="connsiteY4" fmla="*/ 1396650 h 1653830"/>
                    <a:gd name="connsiteX5" fmla="*/ 1285870 w 1543050"/>
                    <a:gd name="connsiteY5" fmla="*/ 1653830 h 1653830"/>
                    <a:gd name="connsiteX6" fmla="*/ 257180 w 1543050"/>
                    <a:gd name="connsiteY6" fmla="*/ 1653830 h 1653830"/>
                    <a:gd name="connsiteX7" fmla="*/ 0 w 1543050"/>
                    <a:gd name="connsiteY7" fmla="*/ 1396650 h 1653830"/>
                    <a:gd name="connsiteX8" fmla="*/ 0 w 1543050"/>
                    <a:gd name="connsiteY8" fmla="*/ 310520 h 1653830"/>
                    <a:gd name="connsiteX0" fmla="*/ 0 w 1543050"/>
                    <a:gd name="connsiteY0" fmla="*/ 343098 h 1686408"/>
                    <a:gd name="connsiteX1" fmla="*/ 409580 w 1543050"/>
                    <a:gd name="connsiteY1" fmla="*/ 85918 h 1686408"/>
                    <a:gd name="connsiteX2" fmla="*/ 1240150 w 1543050"/>
                    <a:gd name="connsiteY2" fmla="*/ 32578 h 1686408"/>
                    <a:gd name="connsiteX3" fmla="*/ 1543050 w 1543050"/>
                    <a:gd name="connsiteY3" fmla="*/ 343098 h 1686408"/>
                    <a:gd name="connsiteX4" fmla="*/ 1543050 w 1543050"/>
                    <a:gd name="connsiteY4" fmla="*/ 1429228 h 1686408"/>
                    <a:gd name="connsiteX5" fmla="*/ 1285870 w 1543050"/>
                    <a:gd name="connsiteY5" fmla="*/ 1686408 h 1686408"/>
                    <a:gd name="connsiteX6" fmla="*/ 257180 w 1543050"/>
                    <a:gd name="connsiteY6" fmla="*/ 1686408 h 1686408"/>
                    <a:gd name="connsiteX7" fmla="*/ 0 w 1543050"/>
                    <a:gd name="connsiteY7" fmla="*/ 1429228 h 1686408"/>
                    <a:gd name="connsiteX8" fmla="*/ 0 w 1543050"/>
                    <a:gd name="connsiteY8" fmla="*/ 343098 h 1686408"/>
                    <a:gd name="connsiteX0" fmla="*/ 0 w 1543050"/>
                    <a:gd name="connsiteY0" fmla="*/ 379100 h 1722410"/>
                    <a:gd name="connsiteX1" fmla="*/ 409580 w 1543050"/>
                    <a:gd name="connsiteY1" fmla="*/ 121920 h 1722410"/>
                    <a:gd name="connsiteX2" fmla="*/ 1217290 w 1543050"/>
                    <a:gd name="connsiteY2" fmla="*/ 0 h 1722410"/>
                    <a:gd name="connsiteX3" fmla="*/ 1543050 w 1543050"/>
                    <a:gd name="connsiteY3" fmla="*/ 379100 h 1722410"/>
                    <a:gd name="connsiteX4" fmla="*/ 1543050 w 1543050"/>
                    <a:gd name="connsiteY4" fmla="*/ 1465230 h 1722410"/>
                    <a:gd name="connsiteX5" fmla="*/ 1285870 w 1543050"/>
                    <a:gd name="connsiteY5" fmla="*/ 1722410 h 1722410"/>
                    <a:gd name="connsiteX6" fmla="*/ 257180 w 1543050"/>
                    <a:gd name="connsiteY6" fmla="*/ 1722410 h 1722410"/>
                    <a:gd name="connsiteX7" fmla="*/ 0 w 1543050"/>
                    <a:gd name="connsiteY7" fmla="*/ 1465230 h 1722410"/>
                    <a:gd name="connsiteX8" fmla="*/ 0 w 1543050"/>
                    <a:gd name="connsiteY8" fmla="*/ 379100 h 1722410"/>
                    <a:gd name="connsiteX0" fmla="*/ 0 w 1543050"/>
                    <a:gd name="connsiteY0" fmla="*/ 356240 h 1699550"/>
                    <a:gd name="connsiteX1" fmla="*/ 409580 w 1543050"/>
                    <a:gd name="connsiteY1" fmla="*/ 99060 h 1699550"/>
                    <a:gd name="connsiteX2" fmla="*/ 1217290 w 1543050"/>
                    <a:gd name="connsiteY2" fmla="*/ 0 h 1699550"/>
                    <a:gd name="connsiteX3" fmla="*/ 1543050 w 1543050"/>
                    <a:gd name="connsiteY3" fmla="*/ 356240 h 1699550"/>
                    <a:gd name="connsiteX4" fmla="*/ 1543050 w 1543050"/>
                    <a:gd name="connsiteY4" fmla="*/ 1442370 h 1699550"/>
                    <a:gd name="connsiteX5" fmla="*/ 1285870 w 1543050"/>
                    <a:gd name="connsiteY5" fmla="*/ 1699550 h 1699550"/>
                    <a:gd name="connsiteX6" fmla="*/ 257180 w 1543050"/>
                    <a:gd name="connsiteY6" fmla="*/ 1699550 h 1699550"/>
                    <a:gd name="connsiteX7" fmla="*/ 0 w 1543050"/>
                    <a:gd name="connsiteY7" fmla="*/ 1442370 h 1699550"/>
                    <a:gd name="connsiteX8" fmla="*/ 0 w 1543050"/>
                    <a:gd name="connsiteY8" fmla="*/ 356240 h 1699550"/>
                    <a:gd name="connsiteX0" fmla="*/ 0 w 1543050"/>
                    <a:gd name="connsiteY0" fmla="*/ 364919 h 1708229"/>
                    <a:gd name="connsiteX1" fmla="*/ 409580 w 1543050"/>
                    <a:gd name="connsiteY1" fmla="*/ 107739 h 1708229"/>
                    <a:gd name="connsiteX2" fmla="*/ 1217290 w 1543050"/>
                    <a:gd name="connsiteY2" fmla="*/ 8679 h 1708229"/>
                    <a:gd name="connsiteX3" fmla="*/ 1543050 w 1543050"/>
                    <a:gd name="connsiteY3" fmla="*/ 364919 h 1708229"/>
                    <a:gd name="connsiteX4" fmla="*/ 1543050 w 1543050"/>
                    <a:gd name="connsiteY4" fmla="*/ 1451049 h 1708229"/>
                    <a:gd name="connsiteX5" fmla="*/ 1285870 w 1543050"/>
                    <a:gd name="connsiteY5" fmla="*/ 1708229 h 1708229"/>
                    <a:gd name="connsiteX6" fmla="*/ 257180 w 1543050"/>
                    <a:gd name="connsiteY6" fmla="*/ 1708229 h 1708229"/>
                    <a:gd name="connsiteX7" fmla="*/ 0 w 1543050"/>
                    <a:gd name="connsiteY7" fmla="*/ 1451049 h 1708229"/>
                    <a:gd name="connsiteX8" fmla="*/ 0 w 1543050"/>
                    <a:gd name="connsiteY8" fmla="*/ 364919 h 1708229"/>
                    <a:gd name="connsiteX0" fmla="*/ 0 w 1543050"/>
                    <a:gd name="connsiteY0" fmla="*/ 364919 h 1708229"/>
                    <a:gd name="connsiteX1" fmla="*/ 272420 w 1543050"/>
                    <a:gd name="connsiteY1" fmla="*/ 199179 h 1708229"/>
                    <a:gd name="connsiteX2" fmla="*/ 1217290 w 1543050"/>
                    <a:gd name="connsiteY2" fmla="*/ 8679 h 1708229"/>
                    <a:gd name="connsiteX3" fmla="*/ 1543050 w 1543050"/>
                    <a:gd name="connsiteY3" fmla="*/ 364919 h 1708229"/>
                    <a:gd name="connsiteX4" fmla="*/ 1543050 w 1543050"/>
                    <a:gd name="connsiteY4" fmla="*/ 1451049 h 1708229"/>
                    <a:gd name="connsiteX5" fmla="*/ 1285870 w 1543050"/>
                    <a:gd name="connsiteY5" fmla="*/ 1708229 h 1708229"/>
                    <a:gd name="connsiteX6" fmla="*/ 257180 w 1543050"/>
                    <a:gd name="connsiteY6" fmla="*/ 1708229 h 1708229"/>
                    <a:gd name="connsiteX7" fmla="*/ 0 w 1543050"/>
                    <a:gd name="connsiteY7" fmla="*/ 1451049 h 1708229"/>
                    <a:gd name="connsiteX8" fmla="*/ 0 w 1543050"/>
                    <a:gd name="connsiteY8" fmla="*/ 364919 h 1708229"/>
                    <a:gd name="connsiteX0" fmla="*/ 0 w 1543050"/>
                    <a:gd name="connsiteY0" fmla="*/ 298630 h 1641940"/>
                    <a:gd name="connsiteX1" fmla="*/ 272420 w 1543050"/>
                    <a:gd name="connsiteY1" fmla="*/ 132890 h 1641940"/>
                    <a:gd name="connsiteX2" fmla="*/ 1323970 w 1543050"/>
                    <a:gd name="connsiteY2" fmla="*/ 10970 h 1641940"/>
                    <a:gd name="connsiteX3" fmla="*/ 1543050 w 1543050"/>
                    <a:gd name="connsiteY3" fmla="*/ 298630 h 1641940"/>
                    <a:gd name="connsiteX4" fmla="*/ 1543050 w 1543050"/>
                    <a:gd name="connsiteY4" fmla="*/ 1384760 h 1641940"/>
                    <a:gd name="connsiteX5" fmla="*/ 1285870 w 1543050"/>
                    <a:gd name="connsiteY5" fmla="*/ 1641940 h 1641940"/>
                    <a:gd name="connsiteX6" fmla="*/ 257180 w 1543050"/>
                    <a:gd name="connsiteY6" fmla="*/ 1641940 h 1641940"/>
                    <a:gd name="connsiteX7" fmla="*/ 0 w 1543050"/>
                    <a:gd name="connsiteY7" fmla="*/ 1384760 h 1641940"/>
                    <a:gd name="connsiteX8" fmla="*/ 0 w 1543050"/>
                    <a:gd name="connsiteY8" fmla="*/ 298630 h 1641940"/>
                    <a:gd name="connsiteX0" fmla="*/ 0 w 1543050"/>
                    <a:gd name="connsiteY0" fmla="*/ 298630 h 1641940"/>
                    <a:gd name="connsiteX1" fmla="*/ 272420 w 1543050"/>
                    <a:gd name="connsiteY1" fmla="*/ 132890 h 1641940"/>
                    <a:gd name="connsiteX2" fmla="*/ 1323970 w 1543050"/>
                    <a:gd name="connsiteY2" fmla="*/ 10970 h 1641940"/>
                    <a:gd name="connsiteX3" fmla="*/ 1543050 w 1543050"/>
                    <a:gd name="connsiteY3" fmla="*/ 298630 h 1641940"/>
                    <a:gd name="connsiteX4" fmla="*/ 1543050 w 1543050"/>
                    <a:gd name="connsiteY4" fmla="*/ 1384760 h 1641940"/>
                    <a:gd name="connsiteX5" fmla="*/ 1285870 w 1543050"/>
                    <a:gd name="connsiteY5" fmla="*/ 1641940 h 1641940"/>
                    <a:gd name="connsiteX6" fmla="*/ 257180 w 1543050"/>
                    <a:gd name="connsiteY6" fmla="*/ 1641940 h 1641940"/>
                    <a:gd name="connsiteX7" fmla="*/ 0 w 1543050"/>
                    <a:gd name="connsiteY7" fmla="*/ 1384760 h 1641940"/>
                    <a:gd name="connsiteX8" fmla="*/ 0 w 1543050"/>
                    <a:gd name="connsiteY8" fmla="*/ 298630 h 1641940"/>
                    <a:gd name="connsiteX0" fmla="*/ 0 w 1543050"/>
                    <a:gd name="connsiteY0" fmla="*/ 318650 h 1661960"/>
                    <a:gd name="connsiteX1" fmla="*/ 272420 w 1543050"/>
                    <a:gd name="connsiteY1" fmla="*/ 152910 h 1661960"/>
                    <a:gd name="connsiteX2" fmla="*/ 1323970 w 1543050"/>
                    <a:gd name="connsiteY2" fmla="*/ 30990 h 1661960"/>
                    <a:gd name="connsiteX3" fmla="*/ 1543050 w 1543050"/>
                    <a:gd name="connsiteY3" fmla="*/ 318650 h 1661960"/>
                    <a:gd name="connsiteX4" fmla="*/ 1543050 w 1543050"/>
                    <a:gd name="connsiteY4" fmla="*/ 1404780 h 1661960"/>
                    <a:gd name="connsiteX5" fmla="*/ 1285870 w 1543050"/>
                    <a:gd name="connsiteY5" fmla="*/ 1661960 h 1661960"/>
                    <a:gd name="connsiteX6" fmla="*/ 257180 w 1543050"/>
                    <a:gd name="connsiteY6" fmla="*/ 1661960 h 1661960"/>
                    <a:gd name="connsiteX7" fmla="*/ 0 w 1543050"/>
                    <a:gd name="connsiteY7" fmla="*/ 1404780 h 1661960"/>
                    <a:gd name="connsiteX8" fmla="*/ 0 w 1543050"/>
                    <a:gd name="connsiteY8" fmla="*/ 318650 h 1661960"/>
                    <a:gd name="connsiteX0" fmla="*/ 0 w 1543050"/>
                    <a:gd name="connsiteY0" fmla="*/ 270447 h 1613757"/>
                    <a:gd name="connsiteX1" fmla="*/ 272420 w 1543050"/>
                    <a:gd name="connsiteY1" fmla="*/ 10470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 name="connsiteX0" fmla="*/ 0 w 1543050"/>
                    <a:gd name="connsiteY0" fmla="*/ 270447 h 1613757"/>
                    <a:gd name="connsiteX1" fmla="*/ 264800 w 1543050"/>
                    <a:gd name="connsiteY1" fmla="*/ 19614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 name="connsiteX0" fmla="*/ 0 w 1543050"/>
                    <a:gd name="connsiteY0" fmla="*/ 270447 h 1613757"/>
                    <a:gd name="connsiteX1" fmla="*/ 264800 w 1543050"/>
                    <a:gd name="connsiteY1" fmla="*/ 12756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 name="connsiteX0" fmla="*/ 0 w 1543050"/>
                    <a:gd name="connsiteY0" fmla="*/ 270447 h 1613757"/>
                    <a:gd name="connsiteX1" fmla="*/ 264800 w 1543050"/>
                    <a:gd name="connsiteY1" fmla="*/ 11232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050" h="1613757">
                      <a:moveTo>
                        <a:pt x="0" y="270447"/>
                      </a:moveTo>
                      <a:cubicBezTo>
                        <a:pt x="0" y="128410"/>
                        <a:pt x="115143" y="-139133"/>
                        <a:pt x="264800" y="112327"/>
                      </a:cubicBezTo>
                      <a:cubicBezTo>
                        <a:pt x="686437" y="1057207"/>
                        <a:pt x="1229993" y="295207"/>
                        <a:pt x="1316350" y="36127"/>
                      </a:cubicBezTo>
                      <a:cubicBezTo>
                        <a:pt x="1511727" y="-85793"/>
                        <a:pt x="1543050" y="128410"/>
                        <a:pt x="1543050" y="270447"/>
                      </a:cubicBezTo>
                      <a:lnTo>
                        <a:pt x="1543050" y="1356577"/>
                      </a:lnTo>
                      <a:cubicBezTo>
                        <a:pt x="1543050" y="1498614"/>
                        <a:pt x="1427907" y="1613757"/>
                        <a:pt x="1285870" y="1613757"/>
                      </a:cubicBezTo>
                      <a:lnTo>
                        <a:pt x="257180" y="1613757"/>
                      </a:lnTo>
                      <a:cubicBezTo>
                        <a:pt x="115143" y="1613757"/>
                        <a:pt x="0" y="1498614"/>
                        <a:pt x="0" y="1356577"/>
                      </a:cubicBezTo>
                      <a:lnTo>
                        <a:pt x="0" y="27044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u="none" strike="noStrike" kern="1200" cap="none" spc="0" normalizeH="0" baseline="0" noProof="0" dirty="0">
                    <a:ln>
                      <a:noFill/>
                    </a:ln>
                    <a:solidFill>
                      <a:prstClr val="black">
                        <a:lumMod val="65000"/>
                        <a:lumOff val="35000"/>
                      </a:prstClr>
                    </a:solidFill>
                    <a:effectLst/>
                    <a:uLnTx/>
                    <a:uFillTx/>
                    <a:latin typeface="字魂35号-经典雅黑" panose="02000000000000000000" pitchFamily="2" charset="-122"/>
                    <a:ea typeface="字魂35号-经典雅黑" panose="02000000000000000000" pitchFamily="2" charset="-122"/>
                    <a:cs typeface="+mn-ea"/>
                    <a:sym typeface="I.Ming" panose="02020400000000000000" pitchFamily="18" charset="-128"/>
                  </a:endParaRPr>
                </a:p>
              </p:txBody>
            </p:sp>
          </p:grpSp>
          <p:grpSp>
            <p:nvGrpSpPr>
              <p:cNvPr id="22" name="组合 120">
                <a:extLst>
                  <a:ext uri="{FF2B5EF4-FFF2-40B4-BE49-F238E27FC236}">
                    <a16:creationId xmlns:a16="http://schemas.microsoft.com/office/drawing/2014/main" id="{4CB9B75E-0BE3-F449-BEFE-792CFAD9C49B}"/>
                  </a:ext>
                </a:extLst>
              </p:cNvPr>
              <p:cNvGrpSpPr/>
              <p:nvPr/>
            </p:nvGrpSpPr>
            <p:grpSpPr>
              <a:xfrm>
                <a:off x="7618530" y="4149925"/>
                <a:ext cx="483210" cy="1012785"/>
                <a:chOff x="6912292" y="3463626"/>
                <a:chExt cx="1087755" cy="2279881"/>
              </a:xfrm>
              <a:grpFill/>
            </p:grpSpPr>
            <p:sp>
              <p:nvSpPr>
                <p:cNvPr id="23" name="椭圆 121">
                  <a:extLst>
                    <a:ext uri="{FF2B5EF4-FFF2-40B4-BE49-F238E27FC236}">
                      <a16:creationId xmlns:a16="http://schemas.microsoft.com/office/drawing/2014/main" id="{27F591AA-5ADD-E643-8291-656E185B0845}"/>
                    </a:ext>
                  </a:extLst>
                </p:cNvPr>
                <p:cNvSpPr/>
                <p:nvPr/>
              </p:nvSpPr>
              <p:spPr>
                <a:xfrm>
                  <a:off x="7051528" y="3463626"/>
                  <a:ext cx="809284" cy="80928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u="none" strike="noStrike" kern="1200" cap="none" spc="0" normalizeH="0" baseline="0" noProof="0" dirty="0">
                    <a:ln>
                      <a:noFill/>
                    </a:ln>
                    <a:solidFill>
                      <a:prstClr val="black">
                        <a:lumMod val="65000"/>
                        <a:lumOff val="35000"/>
                      </a:prstClr>
                    </a:solidFill>
                    <a:effectLst/>
                    <a:uLnTx/>
                    <a:uFillTx/>
                    <a:latin typeface="字魂35号-经典雅黑" panose="02000000000000000000" pitchFamily="2" charset="-122"/>
                    <a:ea typeface="字魂35号-经典雅黑" panose="02000000000000000000" pitchFamily="2" charset="-122"/>
                    <a:cs typeface="+mn-ea"/>
                    <a:sym typeface="I.Ming" panose="02020400000000000000" pitchFamily="18" charset="-128"/>
                  </a:endParaRPr>
                </a:p>
              </p:txBody>
            </p:sp>
            <p:sp>
              <p:nvSpPr>
                <p:cNvPr id="24" name="圆角矩形 79">
                  <a:extLst>
                    <a:ext uri="{FF2B5EF4-FFF2-40B4-BE49-F238E27FC236}">
                      <a16:creationId xmlns:a16="http://schemas.microsoft.com/office/drawing/2014/main" id="{A6185A2D-C9C1-8B4F-A159-3E52CF0CAAF1}"/>
                    </a:ext>
                  </a:extLst>
                </p:cNvPr>
                <p:cNvSpPr/>
                <p:nvPr/>
              </p:nvSpPr>
              <p:spPr>
                <a:xfrm>
                  <a:off x="6912292" y="4129750"/>
                  <a:ext cx="1087755" cy="1613757"/>
                </a:xfrm>
                <a:custGeom>
                  <a:avLst/>
                  <a:gdLst>
                    <a:gd name="connsiteX0" fmla="*/ 0 w 1543050"/>
                    <a:gd name="connsiteY0" fmla="*/ 257180 h 1600490"/>
                    <a:gd name="connsiteX1" fmla="*/ 257180 w 1543050"/>
                    <a:gd name="connsiteY1" fmla="*/ 0 h 1600490"/>
                    <a:gd name="connsiteX2" fmla="*/ 1285870 w 1543050"/>
                    <a:gd name="connsiteY2" fmla="*/ 0 h 1600490"/>
                    <a:gd name="connsiteX3" fmla="*/ 1543050 w 1543050"/>
                    <a:gd name="connsiteY3" fmla="*/ 257180 h 1600490"/>
                    <a:gd name="connsiteX4" fmla="*/ 1543050 w 1543050"/>
                    <a:gd name="connsiteY4" fmla="*/ 1343310 h 1600490"/>
                    <a:gd name="connsiteX5" fmla="*/ 1285870 w 1543050"/>
                    <a:gd name="connsiteY5" fmla="*/ 1600490 h 1600490"/>
                    <a:gd name="connsiteX6" fmla="*/ 257180 w 1543050"/>
                    <a:gd name="connsiteY6" fmla="*/ 1600490 h 1600490"/>
                    <a:gd name="connsiteX7" fmla="*/ 0 w 1543050"/>
                    <a:gd name="connsiteY7" fmla="*/ 1343310 h 1600490"/>
                    <a:gd name="connsiteX8" fmla="*/ 0 w 1543050"/>
                    <a:gd name="connsiteY8" fmla="*/ 257180 h 1600490"/>
                    <a:gd name="connsiteX0" fmla="*/ 0 w 1543050"/>
                    <a:gd name="connsiteY0" fmla="*/ 257180 h 1600490"/>
                    <a:gd name="connsiteX1" fmla="*/ 409580 w 1543050"/>
                    <a:gd name="connsiteY1" fmla="*/ 0 h 1600490"/>
                    <a:gd name="connsiteX2" fmla="*/ 1285870 w 1543050"/>
                    <a:gd name="connsiteY2" fmla="*/ 0 h 1600490"/>
                    <a:gd name="connsiteX3" fmla="*/ 1543050 w 1543050"/>
                    <a:gd name="connsiteY3" fmla="*/ 257180 h 1600490"/>
                    <a:gd name="connsiteX4" fmla="*/ 1543050 w 1543050"/>
                    <a:gd name="connsiteY4" fmla="*/ 1343310 h 1600490"/>
                    <a:gd name="connsiteX5" fmla="*/ 1285870 w 1543050"/>
                    <a:gd name="connsiteY5" fmla="*/ 1600490 h 1600490"/>
                    <a:gd name="connsiteX6" fmla="*/ 257180 w 1543050"/>
                    <a:gd name="connsiteY6" fmla="*/ 1600490 h 1600490"/>
                    <a:gd name="connsiteX7" fmla="*/ 0 w 1543050"/>
                    <a:gd name="connsiteY7" fmla="*/ 1343310 h 1600490"/>
                    <a:gd name="connsiteX8" fmla="*/ 0 w 1543050"/>
                    <a:gd name="connsiteY8" fmla="*/ 257180 h 1600490"/>
                    <a:gd name="connsiteX0" fmla="*/ 0 w 1543050"/>
                    <a:gd name="connsiteY0" fmla="*/ 257180 h 1600490"/>
                    <a:gd name="connsiteX1" fmla="*/ 409580 w 1543050"/>
                    <a:gd name="connsiteY1" fmla="*/ 0 h 1600490"/>
                    <a:gd name="connsiteX2" fmla="*/ 1285870 w 1543050"/>
                    <a:gd name="connsiteY2" fmla="*/ 0 h 1600490"/>
                    <a:gd name="connsiteX3" fmla="*/ 1543050 w 1543050"/>
                    <a:gd name="connsiteY3" fmla="*/ 257180 h 1600490"/>
                    <a:gd name="connsiteX4" fmla="*/ 1543050 w 1543050"/>
                    <a:gd name="connsiteY4" fmla="*/ 1343310 h 1600490"/>
                    <a:gd name="connsiteX5" fmla="*/ 1285870 w 1543050"/>
                    <a:gd name="connsiteY5" fmla="*/ 1600490 h 1600490"/>
                    <a:gd name="connsiteX6" fmla="*/ 257180 w 1543050"/>
                    <a:gd name="connsiteY6" fmla="*/ 1600490 h 1600490"/>
                    <a:gd name="connsiteX7" fmla="*/ 0 w 1543050"/>
                    <a:gd name="connsiteY7" fmla="*/ 1343310 h 1600490"/>
                    <a:gd name="connsiteX8" fmla="*/ 0 w 1543050"/>
                    <a:gd name="connsiteY8" fmla="*/ 257180 h 1600490"/>
                    <a:gd name="connsiteX0" fmla="*/ 0 w 1543050"/>
                    <a:gd name="connsiteY0" fmla="*/ 310520 h 1653830"/>
                    <a:gd name="connsiteX1" fmla="*/ 409580 w 1543050"/>
                    <a:gd name="connsiteY1" fmla="*/ 53340 h 1653830"/>
                    <a:gd name="connsiteX2" fmla="*/ 1240150 w 1543050"/>
                    <a:gd name="connsiteY2" fmla="*/ 0 h 1653830"/>
                    <a:gd name="connsiteX3" fmla="*/ 1543050 w 1543050"/>
                    <a:gd name="connsiteY3" fmla="*/ 310520 h 1653830"/>
                    <a:gd name="connsiteX4" fmla="*/ 1543050 w 1543050"/>
                    <a:gd name="connsiteY4" fmla="*/ 1396650 h 1653830"/>
                    <a:gd name="connsiteX5" fmla="*/ 1285870 w 1543050"/>
                    <a:gd name="connsiteY5" fmla="*/ 1653830 h 1653830"/>
                    <a:gd name="connsiteX6" fmla="*/ 257180 w 1543050"/>
                    <a:gd name="connsiteY6" fmla="*/ 1653830 h 1653830"/>
                    <a:gd name="connsiteX7" fmla="*/ 0 w 1543050"/>
                    <a:gd name="connsiteY7" fmla="*/ 1396650 h 1653830"/>
                    <a:gd name="connsiteX8" fmla="*/ 0 w 1543050"/>
                    <a:gd name="connsiteY8" fmla="*/ 310520 h 1653830"/>
                    <a:gd name="connsiteX0" fmla="*/ 0 w 1543050"/>
                    <a:gd name="connsiteY0" fmla="*/ 310520 h 1653830"/>
                    <a:gd name="connsiteX1" fmla="*/ 409580 w 1543050"/>
                    <a:gd name="connsiteY1" fmla="*/ 53340 h 1653830"/>
                    <a:gd name="connsiteX2" fmla="*/ 1240150 w 1543050"/>
                    <a:gd name="connsiteY2" fmla="*/ 0 h 1653830"/>
                    <a:gd name="connsiteX3" fmla="*/ 1543050 w 1543050"/>
                    <a:gd name="connsiteY3" fmla="*/ 310520 h 1653830"/>
                    <a:gd name="connsiteX4" fmla="*/ 1543050 w 1543050"/>
                    <a:gd name="connsiteY4" fmla="*/ 1396650 h 1653830"/>
                    <a:gd name="connsiteX5" fmla="*/ 1285870 w 1543050"/>
                    <a:gd name="connsiteY5" fmla="*/ 1653830 h 1653830"/>
                    <a:gd name="connsiteX6" fmla="*/ 257180 w 1543050"/>
                    <a:gd name="connsiteY6" fmla="*/ 1653830 h 1653830"/>
                    <a:gd name="connsiteX7" fmla="*/ 0 w 1543050"/>
                    <a:gd name="connsiteY7" fmla="*/ 1396650 h 1653830"/>
                    <a:gd name="connsiteX8" fmla="*/ 0 w 1543050"/>
                    <a:gd name="connsiteY8" fmla="*/ 310520 h 1653830"/>
                    <a:gd name="connsiteX0" fmla="*/ 0 w 1543050"/>
                    <a:gd name="connsiteY0" fmla="*/ 310520 h 1653830"/>
                    <a:gd name="connsiteX1" fmla="*/ 409580 w 1543050"/>
                    <a:gd name="connsiteY1" fmla="*/ 53340 h 1653830"/>
                    <a:gd name="connsiteX2" fmla="*/ 1240150 w 1543050"/>
                    <a:gd name="connsiteY2" fmla="*/ 0 h 1653830"/>
                    <a:gd name="connsiteX3" fmla="*/ 1543050 w 1543050"/>
                    <a:gd name="connsiteY3" fmla="*/ 310520 h 1653830"/>
                    <a:gd name="connsiteX4" fmla="*/ 1543050 w 1543050"/>
                    <a:gd name="connsiteY4" fmla="*/ 1396650 h 1653830"/>
                    <a:gd name="connsiteX5" fmla="*/ 1285870 w 1543050"/>
                    <a:gd name="connsiteY5" fmla="*/ 1653830 h 1653830"/>
                    <a:gd name="connsiteX6" fmla="*/ 257180 w 1543050"/>
                    <a:gd name="connsiteY6" fmla="*/ 1653830 h 1653830"/>
                    <a:gd name="connsiteX7" fmla="*/ 0 w 1543050"/>
                    <a:gd name="connsiteY7" fmla="*/ 1396650 h 1653830"/>
                    <a:gd name="connsiteX8" fmla="*/ 0 w 1543050"/>
                    <a:gd name="connsiteY8" fmla="*/ 310520 h 1653830"/>
                    <a:gd name="connsiteX0" fmla="*/ 0 w 1543050"/>
                    <a:gd name="connsiteY0" fmla="*/ 343098 h 1686408"/>
                    <a:gd name="connsiteX1" fmla="*/ 409580 w 1543050"/>
                    <a:gd name="connsiteY1" fmla="*/ 85918 h 1686408"/>
                    <a:gd name="connsiteX2" fmla="*/ 1240150 w 1543050"/>
                    <a:gd name="connsiteY2" fmla="*/ 32578 h 1686408"/>
                    <a:gd name="connsiteX3" fmla="*/ 1543050 w 1543050"/>
                    <a:gd name="connsiteY3" fmla="*/ 343098 h 1686408"/>
                    <a:gd name="connsiteX4" fmla="*/ 1543050 w 1543050"/>
                    <a:gd name="connsiteY4" fmla="*/ 1429228 h 1686408"/>
                    <a:gd name="connsiteX5" fmla="*/ 1285870 w 1543050"/>
                    <a:gd name="connsiteY5" fmla="*/ 1686408 h 1686408"/>
                    <a:gd name="connsiteX6" fmla="*/ 257180 w 1543050"/>
                    <a:gd name="connsiteY6" fmla="*/ 1686408 h 1686408"/>
                    <a:gd name="connsiteX7" fmla="*/ 0 w 1543050"/>
                    <a:gd name="connsiteY7" fmla="*/ 1429228 h 1686408"/>
                    <a:gd name="connsiteX8" fmla="*/ 0 w 1543050"/>
                    <a:gd name="connsiteY8" fmla="*/ 343098 h 1686408"/>
                    <a:gd name="connsiteX0" fmla="*/ 0 w 1543050"/>
                    <a:gd name="connsiteY0" fmla="*/ 379100 h 1722410"/>
                    <a:gd name="connsiteX1" fmla="*/ 409580 w 1543050"/>
                    <a:gd name="connsiteY1" fmla="*/ 121920 h 1722410"/>
                    <a:gd name="connsiteX2" fmla="*/ 1217290 w 1543050"/>
                    <a:gd name="connsiteY2" fmla="*/ 0 h 1722410"/>
                    <a:gd name="connsiteX3" fmla="*/ 1543050 w 1543050"/>
                    <a:gd name="connsiteY3" fmla="*/ 379100 h 1722410"/>
                    <a:gd name="connsiteX4" fmla="*/ 1543050 w 1543050"/>
                    <a:gd name="connsiteY4" fmla="*/ 1465230 h 1722410"/>
                    <a:gd name="connsiteX5" fmla="*/ 1285870 w 1543050"/>
                    <a:gd name="connsiteY5" fmla="*/ 1722410 h 1722410"/>
                    <a:gd name="connsiteX6" fmla="*/ 257180 w 1543050"/>
                    <a:gd name="connsiteY6" fmla="*/ 1722410 h 1722410"/>
                    <a:gd name="connsiteX7" fmla="*/ 0 w 1543050"/>
                    <a:gd name="connsiteY7" fmla="*/ 1465230 h 1722410"/>
                    <a:gd name="connsiteX8" fmla="*/ 0 w 1543050"/>
                    <a:gd name="connsiteY8" fmla="*/ 379100 h 1722410"/>
                    <a:gd name="connsiteX0" fmla="*/ 0 w 1543050"/>
                    <a:gd name="connsiteY0" fmla="*/ 356240 h 1699550"/>
                    <a:gd name="connsiteX1" fmla="*/ 409580 w 1543050"/>
                    <a:gd name="connsiteY1" fmla="*/ 99060 h 1699550"/>
                    <a:gd name="connsiteX2" fmla="*/ 1217290 w 1543050"/>
                    <a:gd name="connsiteY2" fmla="*/ 0 h 1699550"/>
                    <a:gd name="connsiteX3" fmla="*/ 1543050 w 1543050"/>
                    <a:gd name="connsiteY3" fmla="*/ 356240 h 1699550"/>
                    <a:gd name="connsiteX4" fmla="*/ 1543050 w 1543050"/>
                    <a:gd name="connsiteY4" fmla="*/ 1442370 h 1699550"/>
                    <a:gd name="connsiteX5" fmla="*/ 1285870 w 1543050"/>
                    <a:gd name="connsiteY5" fmla="*/ 1699550 h 1699550"/>
                    <a:gd name="connsiteX6" fmla="*/ 257180 w 1543050"/>
                    <a:gd name="connsiteY6" fmla="*/ 1699550 h 1699550"/>
                    <a:gd name="connsiteX7" fmla="*/ 0 w 1543050"/>
                    <a:gd name="connsiteY7" fmla="*/ 1442370 h 1699550"/>
                    <a:gd name="connsiteX8" fmla="*/ 0 w 1543050"/>
                    <a:gd name="connsiteY8" fmla="*/ 356240 h 1699550"/>
                    <a:gd name="connsiteX0" fmla="*/ 0 w 1543050"/>
                    <a:gd name="connsiteY0" fmla="*/ 364919 h 1708229"/>
                    <a:gd name="connsiteX1" fmla="*/ 409580 w 1543050"/>
                    <a:gd name="connsiteY1" fmla="*/ 107739 h 1708229"/>
                    <a:gd name="connsiteX2" fmla="*/ 1217290 w 1543050"/>
                    <a:gd name="connsiteY2" fmla="*/ 8679 h 1708229"/>
                    <a:gd name="connsiteX3" fmla="*/ 1543050 w 1543050"/>
                    <a:gd name="connsiteY3" fmla="*/ 364919 h 1708229"/>
                    <a:gd name="connsiteX4" fmla="*/ 1543050 w 1543050"/>
                    <a:gd name="connsiteY4" fmla="*/ 1451049 h 1708229"/>
                    <a:gd name="connsiteX5" fmla="*/ 1285870 w 1543050"/>
                    <a:gd name="connsiteY5" fmla="*/ 1708229 h 1708229"/>
                    <a:gd name="connsiteX6" fmla="*/ 257180 w 1543050"/>
                    <a:gd name="connsiteY6" fmla="*/ 1708229 h 1708229"/>
                    <a:gd name="connsiteX7" fmla="*/ 0 w 1543050"/>
                    <a:gd name="connsiteY7" fmla="*/ 1451049 h 1708229"/>
                    <a:gd name="connsiteX8" fmla="*/ 0 w 1543050"/>
                    <a:gd name="connsiteY8" fmla="*/ 364919 h 1708229"/>
                    <a:gd name="connsiteX0" fmla="*/ 0 w 1543050"/>
                    <a:gd name="connsiteY0" fmla="*/ 364919 h 1708229"/>
                    <a:gd name="connsiteX1" fmla="*/ 272420 w 1543050"/>
                    <a:gd name="connsiteY1" fmla="*/ 199179 h 1708229"/>
                    <a:gd name="connsiteX2" fmla="*/ 1217290 w 1543050"/>
                    <a:gd name="connsiteY2" fmla="*/ 8679 h 1708229"/>
                    <a:gd name="connsiteX3" fmla="*/ 1543050 w 1543050"/>
                    <a:gd name="connsiteY3" fmla="*/ 364919 h 1708229"/>
                    <a:gd name="connsiteX4" fmla="*/ 1543050 w 1543050"/>
                    <a:gd name="connsiteY4" fmla="*/ 1451049 h 1708229"/>
                    <a:gd name="connsiteX5" fmla="*/ 1285870 w 1543050"/>
                    <a:gd name="connsiteY5" fmla="*/ 1708229 h 1708229"/>
                    <a:gd name="connsiteX6" fmla="*/ 257180 w 1543050"/>
                    <a:gd name="connsiteY6" fmla="*/ 1708229 h 1708229"/>
                    <a:gd name="connsiteX7" fmla="*/ 0 w 1543050"/>
                    <a:gd name="connsiteY7" fmla="*/ 1451049 h 1708229"/>
                    <a:gd name="connsiteX8" fmla="*/ 0 w 1543050"/>
                    <a:gd name="connsiteY8" fmla="*/ 364919 h 1708229"/>
                    <a:gd name="connsiteX0" fmla="*/ 0 w 1543050"/>
                    <a:gd name="connsiteY0" fmla="*/ 298630 h 1641940"/>
                    <a:gd name="connsiteX1" fmla="*/ 272420 w 1543050"/>
                    <a:gd name="connsiteY1" fmla="*/ 132890 h 1641940"/>
                    <a:gd name="connsiteX2" fmla="*/ 1323970 w 1543050"/>
                    <a:gd name="connsiteY2" fmla="*/ 10970 h 1641940"/>
                    <a:gd name="connsiteX3" fmla="*/ 1543050 w 1543050"/>
                    <a:gd name="connsiteY3" fmla="*/ 298630 h 1641940"/>
                    <a:gd name="connsiteX4" fmla="*/ 1543050 w 1543050"/>
                    <a:gd name="connsiteY4" fmla="*/ 1384760 h 1641940"/>
                    <a:gd name="connsiteX5" fmla="*/ 1285870 w 1543050"/>
                    <a:gd name="connsiteY5" fmla="*/ 1641940 h 1641940"/>
                    <a:gd name="connsiteX6" fmla="*/ 257180 w 1543050"/>
                    <a:gd name="connsiteY6" fmla="*/ 1641940 h 1641940"/>
                    <a:gd name="connsiteX7" fmla="*/ 0 w 1543050"/>
                    <a:gd name="connsiteY7" fmla="*/ 1384760 h 1641940"/>
                    <a:gd name="connsiteX8" fmla="*/ 0 w 1543050"/>
                    <a:gd name="connsiteY8" fmla="*/ 298630 h 1641940"/>
                    <a:gd name="connsiteX0" fmla="*/ 0 w 1543050"/>
                    <a:gd name="connsiteY0" fmla="*/ 298630 h 1641940"/>
                    <a:gd name="connsiteX1" fmla="*/ 272420 w 1543050"/>
                    <a:gd name="connsiteY1" fmla="*/ 132890 h 1641940"/>
                    <a:gd name="connsiteX2" fmla="*/ 1323970 w 1543050"/>
                    <a:gd name="connsiteY2" fmla="*/ 10970 h 1641940"/>
                    <a:gd name="connsiteX3" fmla="*/ 1543050 w 1543050"/>
                    <a:gd name="connsiteY3" fmla="*/ 298630 h 1641940"/>
                    <a:gd name="connsiteX4" fmla="*/ 1543050 w 1543050"/>
                    <a:gd name="connsiteY4" fmla="*/ 1384760 h 1641940"/>
                    <a:gd name="connsiteX5" fmla="*/ 1285870 w 1543050"/>
                    <a:gd name="connsiteY5" fmla="*/ 1641940 h 1641940"/>
                    <a:gd name="connsiteX6" fmla="*/ 257180 w 1543050"/>
                    <a:gd name="connsiteY6" fmla="*/ 1641940 h 1641940"/>
                    <a:gd name="connsiteX7" fmla="*/ 0 w 1543050"/>
                    <a:gd name="connsiteY7" fmla="*/ 1384760 h 1641940"/>
                    <a:gd name="connsiteX8" fmla="*/ 0 w 1543050"/>
                    <a:gd name="connsiteY8" fmla="*/ 298630 h 1641940"/>
                    <a:gd name="connsiteX0" fmla="*/ 0 w 1543050"/>
                    <a:gd name="connsiteY0" fmla="*/ 318650 h 1661960"/>
                    <a:gd name="connsiteX1" fmla="*/ 272420 w 1543050"/>
                    <a:gd name="connsiteY1" fmla="*/ 152910 h 1661960"/>
                    <a:gd name="connsiteX2" fmla="*/ 1323970 w 1543050"/>
                    <a:gd name="connsiteY2" fmla="*/ 30990 h 1661960"/>
                    <a:gd name="connsiteX3" fmla="*/ 1543050 w 1543050"/>
                    <a:gd name="connsiteY3" fmla="*/ 318650 h 1661960"/>
                    <a:gd name="connsiteX4" fmla="*/ 1543050 w 1543050"/>
                    <a:gd name="connsiteY4" fmla="*/ 1404780 h 1661960"/>
                    <a:gd name="connsiteX5" fmla="*/ 1285870 w 1543050"/>
                    <a:gd name="connsiteY5" fmla="*/ 1661960 h 1661960"/>
                    <a:gd name="connsiteX6" fmla="*/ 257180 w 1543050"/>
                    <a:gd name="connsiteY6" fmla="*/ 1661960 h 1661960"/>
                    <a:gd name="connsiteX7" fmla="*/ 0 w 1543050"/>
                    <a:gd name="connsiteY7" fmla="*/ 1404780 h 1661960"/>
                    <a:gd name="connsiteX8" fmla="*/ 0 w 1543050"/>
                    <a:gd name="connsiteY8" fmla="*/ 318650 h 1661960"/>
                    <a:gd name="connsiteX0" fmla="*/ 0 w 1543050"/>
                    <a:gd name="connsiteY0" fmla="*/ 270447 h 1613757"/>
                    <a:gd name="connsiteX1" fmla="*/ 272420 w 1543050"/>
                    <a:gd name="connsiteY1" fmla="*/ 10470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 name="connsiteX0" fmla="*/ 0 w 1543050"/>
                    <a:gd name="connsiteY0" fmla="*/ 270447 h 1613757"/>
                    <a:gd name="connsiteX1" fmla="*/ 264800 w 1543050"/>
                    <a:gd name="connsiteY1" fmla="*/ 19614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 name="connsiteX0" fmla="*/ 0 w 1543050"/>
                    <a:gd name="connsiteY0" fmla="*/ 270447 h 1613757"/>
                    <a:gd name="connsiteX1" fmla="*/ 264800 w 1543050"/>
                    <a:gd name="connsiteY1" fmla="*/ 12756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 name="connsiteX0" fmla="*/ 0 w 1543050"/>
                    <a:gd name="connsiteY0" fmla="*/ 270447 h 1613757"/>
                    <a:gd name="connsiteX1" fmla="*/ 264800 w 1543050"/>
                    <a:gd name="connsiteY1" fmla="*/ 112327 h 1613757"/>
                    <a:gd name="connsiteX2" fmla="*/ 1316350 w 1543050"/>
                    <a:gd name="connsiteY2" fmla="*/ 36127 h 1613757"/>
                    <a:gd name="connsiteX3" fmla="*/ 1543050 w 1543050"/>
                    <a:gd name="connsiteY3" fmla="*/ 270447 h 1613757"/>
                    <a:gd name="connsiteX4" fmla="*/ 1543050 w 1543050"/>
                    <a:gd name="connsiteY4" fmla="*/ 1356577 h 1613757"/>
                    <a:gd name="connsiteX5" fmla="*/ 1285870 w 1543050"/>
                    <a:gd name="connsiteY5" fmla="*/ 1613757 h 1613757"/>
                    <a:gd name="connsiteX6" fmla="*/ 257180 w 1543050"/>
                    <a:gd name="connsiteY6" fmla="*/ 1613757 h 1613757"/>
                    <a:gd name="connsiteX7" fmla="*/ 0 w 1543050"/>
                    <a:gd name="connsiteY7" fmla="*/ 1356577 h 1613757"/>
                    <a:gd name="connsiteX8" fmla="*/ 0 w 1543050"/>
                    <a:gd name="connsiteY8" fmla="*/ 270447 h 161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050" h="1613757">
                      <a:moveTo>
                        <a:pt x="0" y="270447"/>
                      </a:moveTo>
                      <a:cubicBezTo>
                        <a:pt x="0" y="128410"/>
                        <a:pt x="115143" y="-139133"/>
                        <a:pt x="264800" y="112327"/>
                      </a:cubicBezTo>
                      <a:cubicBezTo>
                        <a:pt x="686437" y="1057207"/>
                        <a:pt x="1229993" y="295207"/>
                        <a:pt x="1316350" y="36127"/>
                      </a:cubicBezTo>
                      <a:cubicBezTo>
                        <a:pt x="1511727" y="-85793"/>
                        <a:pt x="1543050" y="128410"/>
                        <a:pt x="1543050" y="270447"/>
                      </a:cubicBezTo>
                      <a:lnTo>
                        <a:pt x="1543050" y="1356577"/>
                      </a:lnTo>
                      <a:cubicBezTo>
                        <a:pt x="1543050" y="1498614"/>
                        <a:pt x="1427907" y="1613757"/>
                        <a:pt x="1285870" y="1613757"/>
                      </a:cubicBezTo>
                      <a:lnTo>
                        <a:pt x="257180" y="1613757"/>
                      </a:lnTo>
                      <a:cubicBezTo>
                        <a:pt x="115143" y="1613757"/>
                        <a:pt x="0" y="1498614"/>
                        <a:pt x="0" y="1356577"/>
                      </a:cubicBezTo>
                      <a:lnTo>
                        <a:pt x="0" y="27044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u="none" strike="noStrike" kern="1200" cap="none" spc="0" normalizeH="0" baseline="0" noProof="0" dirty="0">
                    <a:ln>
                      <a:noFill/>
                    </a:ln>
                    <a:solidFill>
                      <a:prstClr val="black">
                        <a:lumMod val="65000"/>
                        <a:lumOff val="35000"/>
                      </a:prstClr>
                    </a:solidFill>
                    <a:effectLst/>
                    <a:uLnTx/>
                    <a:uFillTx/>
                    <a:latin typeface="字魂35号-经典雅黑" panose="02000000000000000000" pitchFamily="2" charset="-122"/>
                    <a:ea typeface="字魂35号-经典雅黑" panose="02000000000000000000" pitchFamily="2" charset="-122"/>
                    <a:cs typeface="+mn-ea"/>
                    <a:sym typeface="I.Ming" panose="02020400000000000000" pitchFamily="18" charset="-128"/>
                  </a:endParaRPr>
                </a:p>
              </p:txBody>
            </p:sp>
          </p:grpSp>
        </p:grpSp>
        <p:sp>
          <p:nvSpPr>
            <p:cNvPr id="19" name="Arc 38">
              <a:extLst>
                <a:ext uri="{FF2B5EF4-FFF2-40B4-BE49-F238E27FC236}">
                  <a16:creationId xmlns:a16="http://schemas.microsoft.com/office/drawing/2014/main" id="{B8E7947A-7DD6-8D41-B8A0-23BB3CC5342D}"/>
                </a:ext>
              </a:extLst>
            </p:cNvPr>
            <p:cNvSpPr/>
            <p:nvPr/>
          </p:nvSpPr>
          <p:spPr>
            <a:xfrm rot="13265014">
              <a:off x="2170985" y="3538912"/>
              <a:ext cx="842687" cy="803393"/>
            </a:xfrm>
            <a:prstGeom prst="arc">
              <a:avLst>
                <a:gd name="adj1" fmla="val 16200000"/>
                <a:gd name="adj2" fmla="val 7096491"/>
              </a:avLst>
            </a:prstGeom>
            <a:ln w="22225">
              <a:solidFill>
                <a:srgbClr val="544463"/>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srgbClr val="5C5C5C"/>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grpSp>
          <p:nvGrpSpPr>
            <p:cNvPr id="73" name="群組 72"/>
            <p:cNvGrpSpPr/>
            <p:nvPr/>
          </p:nvGrpSpPr>
          <p:grpSpPr>
            <a:xfrm>
              <a:off x="906802" y="1878831"/>
              <a:ext cx="10520657" cy="3236524"/>
              <a:chOff x="830086" y="2435783"/>
              <a:chExt cx="10520657" cy="3236524"/>
            </a:xfrm>
          </p:grpSpPr>
          <p:grpSp>
            <p:nvGrpSpPr>
              <p:cNvPr id="4" name="群組 3"/>
              <p:cNvGrpSpPr/>
              <p:nvPr/>
            </p:nvGrpSpPr>
            <p:grpSpPr>
              <a:xfrm>
                <a:off x="2623289" y="4371047"/>
                <a:ext cx="2758585" cy="661584"/>
                <a:chOff x="2531090" y="4362734"/>
                <a:chExt cx="2758585" cy="661584"/>
              </a:xfrm>
            </p:grpSpPr>
            <p:sp>
              <p:nvSpPr>
                <p:cNvPr id="8" name="Rectangle 7">
                  <a:extLst>
                    <a:ext uri="{FF2B5EF4-FFF2-40B4-BE49-F238E27FC236}">
                      <a16:creationId xmlns:a16="http://schemas.microsoft.com/office/drawing/2014/main" id="{487B8F59-64FA-1647-9F23-7718A193D82C}"/>
                    </a:ext>
                  </a:extLst>
                </p:cNvPr>
                <p:cNvSpPr/>
                <p:nvPr/>
              </p:nvSpPr>
              <p:spPr>
                <a:xfrm>
                  <a:off x="3129675" y="4362734"/>
                  <a:ext cx="2160000" cy="650630"/>
                </a:xfrm>
                <a:prstGeom prst="rect">
                  <a:avLst/>
                </a:prstGeom>
                <a:solidFill>
                  <a:srgbClr val="43937D"/>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defRPr/>
                  </a:pPr>
                  <a:endParaRPr lang="en-GB" altLang="zh-CN" spc="600" dirty="0">
                    <a:solidFill>
                      <a:srgbClr val="FFFFFF"/>
                    </a:solidFill>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sp>
              <p:nvSpPr>
                <p:cNvPr id="9" name="Rectangle 8">
                  <a:extLst>
                    <a:ext uri="{FF2B5EF4-FFF2-40B4-BE49-F238E27FC236}">
                      <a16:creationId xmlns:a16="http://schemas.microsoft.com/office/drawing/2014/main" id="{2F951A0C-FBDB-F148-A874-F588C5A52E44}"/>
                    </a:ext>
                  </a:extLst>
                </p:cNvPr>
                <p:cNvSpPr/>
                <p:nvPr/>
              </p:nvSpPr>
              <p:spPr>
                <a:xfrm>
                  <a:off x="2531090" y="4362734"/>
                  <a:ext cx="598585" cy="650630"/>
                </a:xfrm>
                <a:prstGeom prst="rect">
                  <a:avLst/>
                </a:prstGeom>
                <a:solidFill>
                  <a:srgbClr val="544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srgbClr val="FFFFFF"/>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pic>
              <p:nvPicPr>
                <p:cNvPr id="57" name="Picture 10" descr="Icon Issuance of Money from the Place of Issue. Vector on White Background  Stock Illustration - Illustration of black, receipt: 140911441">
                  <a:extLst>
                    <a:ext uri="{FF2B5EF4-FFF2-40B4-BE49-F238E27FC236}">
                      <a16:creationId xmlns:a16="http://schemas.microsoft.com/office/drawing/2014/main" id="{074C74DB-EC04-4185-8544-9FC6035527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3360" y="4383185"/>
                  <a:ext cx="641133" cy="6411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群組 65"/>
              <p:cNvGrpSpPr/>
              <p:nvPr/>
            </p:nvGrpSpPr>
            <p:grpSpPr>
              <a:xfrm>
                <a:off x="4783551" y="3726087"/>
                <a:ext cx="2758584" cy="650630"/>
                <a:chOff x="5034727" y="3720417"/>
                <a:chExt cx="2758584" cy="650630"/>
              </a:xfrm>
            </p:grpSpPr>
            <p:sp>
              <p:nvSpPr>
                <p:cNvPr id="10" name="Rectangle 10">
                  <a:extLst>
                    <a:ext uri="{FF2B5EF4-FFF2-40B4-BE49-F238E27FC236}">
                      <a16:creationId xmlns:a16="http://schemas.microsoft.com/office/drawing/2014/main" id="{65E6E3C5-5B74-694D-B430-3C53BB5D7CD1}"/>
                    </a:ext>
                  </a:extLst>
                </p:cNvPr>
                <p:cNvSpPr/>
                <p:nvPr/>
              </p:nvSpPr>
              <p:spPr>
                <a:xfrm>
                  <a:off x="5633311" y="3720417"/>
                  <a:ext cx="2160000" cy="650630"/>
                </a:xfrm>
                <a:prstGeom prst="rect">
                  <a:avLst/>
                </a:prstGeom>
                <a:solidFill>
                  <a:srgbClr val="E39E48"/>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600" normalizeH="0" baseline="0" noProof="0" dirty="0">
                    <a:ln>
                      <a:noFill/>
                    </a:ln>
                    <a:solidFill>
                      <a:srgbClr val="FFFFFF"/>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sp>
              <p:nvSpPr>
                <p:cNvPr id="11" name="Rectangle 11">
                  <a:extLst>
                    <a:ext uri="{FF2B5EF4-FFF2-40B4-BE49-F238E27FC236}">
                      <a16:creationId xmlns:a16="http://schemas.microsoft.com/office/drawing/2014/main" id="{ADDBA3F3-D211-BC45-8D84-ABBC5356FEFD}"/>
                    </a:ext>
                  </a:extLst>
                </p:cNvPr>
                <p:cNvSpPr/>
                <p:nvPr/>
              </p:nvSpPr>
              <p:spPr>
                <a:xfrm>
                  <a:off x="5034727" y="3720417"/>
                  <a:ext cx="598585" cy="650630"/>
                </a:xfrm>
                <a:prstGeom prst="rect">
                  <a:avLst/>
                </a:prstGeom>
                <a:solidFill>
                  <a:srgbClr val="544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srgbClr val="FFFFFF"/>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pic>
              <p:nvPicPr>
                <p:cNvPr id="58" name="Picture 8" descr="La versión actual de su navegador es anterior y es posible que su  experiencia no sea óptima. Considere realizar una actualización. Más  información. Imágenes Página de inicio de imágenesColecciones  seleccionadasFotosVectoresImágenes de Offset ...">
                  <a:extLst>
                    <a:ext uri="{FF2B5EF4-FFF2-40B4-BE49-F238E27FC236}">
                      <a16:creationId xmlns:a16="http://schemas.microsoft.com/office/drawing/2014/main" id="{6C8957BB-F807-4144-870B-11FF6B356AD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761" t="18872" r="24657" b="23737"/>
                <a:stretch/>
              </p:blipFill>
              <p:spPr bwMode="auto">
                <a:xfrm>
                  <a:off x="5067978" y="3775072"/>
                  <a:ext cx="492885" cy="5793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群組 66"/>
              <p:cNvGrpSpPr/>
              <p:nvPr/>
            </p:nvGrpSpPr>
            <p:grpSpPr>
              <a:xfrm>
                <a:off x="6952126" y="3077089"/>
                <a:ext cx="2381958" cy="650630"/>
                <a:chOff x="7073311" y="3078100"/>
                <a:chExt cx="2381958" cy="650630"/>
              </a:xfrm>
            </p:grpSpPr>
            <p:sp>
              <p:nvSpPr>
                <p:cNvPr id="12" name="Rectangle 13">
                  <a:extLst>
                    <a:ext uri="{FF2B5EF4-FFF2-40B4-BE49-F238E27FC236}">
                      <a16:creationId xmlns:a16="http://schemas.microsoft.com/office/drawing/2014/main" id="{F653E299-D405-8640-948B-558CD93FB2C3}"/>
                    </a:ext>
                  </a:extLst>
                </p:cNvPr>
                <p:cNvSpPr/>
                <p:nvPr/>
              </p:nvSpPr>
              <p:spPr>
                <a:xfrm>
                  <a:off x="7655269" y="3078100"/>
                  <a:ext cx="1800000" cy="650630"/>
                </a:xfrm>
                <a:prstGeom prst="rect">
                  <a:avLst/>
                </a:prstGeom>
                <a:solidFill>
                  <a:srgbClr val="B04F4B"/>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600" normalizeH="0" baseline="0" noProof="0" dirty="0">
                    <a:ln>
                      <a:noFill/>
                    </a:ln>
                    <a:solidFill>
                      <a:srgbClr val="FFFFFF"/>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sp>
              <p:nvSpPr>
                <p:cNvPr id="13" name="Rectangle 14">
                  <a:extLst>
                    <a:ext uri="{FF2B5EF4-FFF2-40B4-BE49-F238E27FC236}">
                      <a16:creationId xmlns:a16="http://schemas.microsoft.com/office/drawing/2014/main" id="{01063831-FF60-6347-AE59-8E0097A79B84}"/>
                    </a:ext>
                  </a:extLst>
                </p:cNvPr>
                <p:cNvSpPr/>
                <p:nvPr/>
              </p:nvSpPr>
              <p:spPr>
                <a:xfrm>
                  <a:off x="7073311" y="3078100"/>
                  <a:ext cx="598585" cy="650630"/>
                </a:xfrm>
                <a:prstGeom prst="rect">
                  <a:avLst/>
                </a:prstGeom>
                <a:solidFill>
                  <a:srgbClr val="544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srgbClr val="FFFFFF"/>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pic>
              <p:nvPicPr>
                <p:cNvPr id="59" name="Picture 2" descr="apply Icon - Download apply Icon 2714905 | Noun Project">
                  <a:extLst>
                    <a:ext uri="{FF2B5EF4-FFF2-40B4-BE49-F238E27FC236}">
                      <a16:creationId xmlns:a16="http://schemas.microsoft.com/office/drawing/2014/main" id="{57766ABD-A4FC-45D1-A2E8-9003B0FBF2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3344" y="3112816"/>
                  <a:ext cx="541926" cy="5419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群組 67"/>
              <p:cNvGrpSpPr/>
              <p:nvPr/>
            </p:nvGrpSpPr>
            <p:grpSpPr>
              <a:xfrm>
                <a:off x="8738579" y="2435783"/>
                <a:ext cx="2398584" cy="650630"/>
                <a:chOff x="9086956" y="2427470"/>
                <a:chExt cx="2398584" cy="650630"/>
              </a:xfrm>
            </p:grpSpPr>
            <p:sp>
              <p:nvSpPr>
                <p:cNvPr id="60" name="Rectangle 13">
                  <a:extLst>
                    <a:ext uri="{FF2B5EF4-FFF2-40B4-BE49-F238E27FC236}">
                      <a16:creationId xmlns:a16="http://schemas.microsoft.com/office/drawing/2014/main" id="{F653E299-D405-8640-948B-558CD93FB2C3}"/>
                    </a:ext>
                  </a:extLst>
                </p:cNvPr>
                <p:cNvSpPr/>
                <p:nvPr/>
              </p:nvSpPr>
              <p:spPr>
                <a:xfrm>
                  <a:off x="9685540" y="2427470"/>
                  <a:ext cx="1800000" cy="6506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TW" sz="1800" u="none" strike="noStrike" kern="1200" cap="none" spc="600" normalizeH="0" baseline="0" noProof="0" dirty="0">
                    <a:ln>
                      <a:noFill/>
                    </a:ln>
                    <a:solidFill>
                      <a:srgbClr val="FFFFFF"/>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sp>
              <p:nvSpPr>
                <p:cNvPr id="61" name="Rectangle 14">
                  <a:extLst>
                    <a:ext uri="{FF2B5EF4-FFF2-40B4-BE49-F238E27FC236}">
                      <a16:creationId xmlns:a16="http://schemas.microsoft.com/office/drawing/2014/main" id="{01063831-FF60-6347-AE59-8E0097A79B84}"/>
                    </a:ext>
                  </a:extLst>
                </p:cNvPr>
                <p:cNvSpPr/>
                <p:nvPr/>
              </p:nvSpPr>
              <p:spPr>
                <a:xfrm>
                  <a:off x="9086956" y="2427470"/>
                  <a:ext cx="598585" cy="650630"/>
                </a:xfrm>
                <a:prstGeom prst="rect">
                  <a:avLst/>
                </a:prstGeom>
                <a:solidFill>
                  <a:srgbClr val="544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srgbClr val="FFFFFF"/>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pic>
              <p:nvPicPr>
                <p:cNvPr id="62" name="Picture 4" descr="三个齿轮变薄线象钝齿轮在白色隔绝的传染媒介例证嵌齿轮概述样式设计，设计为网向量例证- 插画包括有: 125551696">
                  <a:extLst>
                    <a:ext uri="{FF2B5EF4-FFF2-40B4-BE49-F238E27FC236}">
                      <a16:creationId xmlns:a16="http://schemas.microsoft.com/office/drawing/2014/main" id="{E6DA0527-BF81-4838-AAD8-37780F002B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86956" y="2461878"/>
                  <a:ext cx="598585" cy="598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群組 2"/>
              <p:cNvGrpSpPr/>
              <p:nvPr/>
            </p:nvGrpSpPr>
            <p:grpSpPr>
              <a:xfrm>
                <a:off x="830086" y="2524139"/>
                <a:ext cx="10520657" cy="3148168"/>
                <a:chOff x="958121" y="2503686"/>
                <a:chExt cx="10520657" cy="3148168"/>
              </a:xfrm>
            </p:grpSpPr>
            <p:sp>
              <p:nvSpPr>
                <p:cNvPr id="6" name="Rectangle 3">
                  <a:extLst>
                    <a:ext uri="{FF2B5EF4-FFF2-40B4-BE49-F238E27FC236}">
                      <a16:creationId xmlns:a16="http://schemas.microsoft.com/office/drawing/2014/main" id="{4F52AAC0-20F4-BA4B-8ED6-B75459EC1399}"/>
                    </a:ext>
                  </a:extLst>
                </p:cNvPr>
                <p:cNvSpPr/>
                <p:nvPr/>
              </p:nvSpPr>
              <p:spPr>
                <a:xfrm>
                  <a:off x="1556707" y="5001224"/>
                  <a:ext cx="1800000" cy="650630"/>
                </a:xfrm>
                <a:prstGeom prst="rect">
                  <a:avLst/>
                </a:prstGeom>
                <a:solidFill>
                  <a:srgbClr val="47768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2400" dirty="0">
                    <a:sym typeface="I.Ming" panose="02020400000000000000" pitchFamily="18" charset="-128"/>
                  </a:endParaRPr>
                </a:p>
              </p:txBody>
            </p:sp>
            <p:sp>
              <p:nvSpPr>
                <p:cNvPr id="7" name="Rectangle 4">
                  <a:extLst>
                    <a:ext uri="{FF2B5EF4-FFF2-40B4-BE49-F238E27FC236}">
                      <a16:creationId xmlns:a16="http://schemas.microsoft.com/office/drawing/2014/main" id="{423DD124-F8C4-9446-A1BC-FFF7352089CE}"/>
                    </a:ext>
                  </a:extLst>
                </p:cNvPr>
                <p:cNvSpPr/>
                <p:nvPr/>
              </p:nvSpPr>
              <p:spPr>
                <a:xfrm>
                  <a:off x="958121" y="5001224"/>
                  <a:ext cx="598585" cy="650630"/>
                </a:xfrm>
                <a:prstGeom prst="rect">
                  <a:avLst/>
                </a:prstGeom>
                <a:solidFill>
                  <a:srgbClr val="544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srgbClr val="FFFFFF"/>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pic>
              <p:nvPicPr>
                <p:cNvPr id="56" name="Picture 12" descr="4,803 BEST Forensic Icon IMAGES, STOCK PHOTOS &amp;amp; VECTORS | Adobe Stock">
                  <a:extLst>
                    <a:ext uri="{FF2B5EF4-FFF2-40B4-BE49-F238E27FC236}">
                      <a16:creationId xmlns:a16="http://schemas.microsoft.com/office/drawing/2014/main" id="{18A04E89-B102-4BB3-8FF5-9D00E4B7592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205" t="1656" r="17875" b="28957"/>
                <a:stretch/>
              </p:blipFill>
              <p:spPr bwMode="auto">
                <a:xfrm>
                  <a:off x="1008103" y="5080907"/>
                  <a:ext cx="480878" cy="491263"/>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575951" y="5095705"/>
                  <a:ext cx="1780756" cy="461665"/>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案 件 發 生</a:t>
                  </a:r>
                </a:p>
              </p:txBody>
            </p:sp>
            <p:sp>
              <p:nvSpPr>
                <p:cNvPr id="69" name="文字方塊 68"/>
                <p:cNvSpPr txBox="1"/>
                <p:nvPr/>
              </p:nvSpPr>
              <p:spPr>
                <a:xfrm>
                  <a:off x="3403256" y="4460780"/>
                  <a:ext cx="2016659" cy="461665"/>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核發書面告誡</a:t>
                  </a:r>
                </a:p>
              </p:txBody>
            </p:sp>
            <p:sp>
              <p:nvSpPr>
                <p:cNvPr id="70" name="文字方塊 69"/>
                <p:cNvSpPr txBox="1"/>
                <p:nvPr/>
              </p:nvSpPr>
              <p:spPr>
                <a:xfrm>
                  <a:off x="5551735" y="3801516"/>
                  <a:ext cx="2016659" cy="461665"/>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違反書面告誡</a:t>
                  </a:r>
                </a:p>
              </p:txBody>
            </p:sp>
            <p:sp>
              <p:nvSpPr>
                <p:cNvPr id="71" name="文字方塊 70"/>
                <p:cNvSpPr txBox="1"/>
                <p:nvPr/>
              </p:nvSpPr>
              <p:spPr>
                <a:xfrm>
                  <a:off x="7688349" y="3136679"/>
                  <a:ext cx="2016659" cy="461665"/>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保護令聲請</a:t>
                  </a:r>
                </a:p>
              </p:txBody>
            </p:sp>
            <p:sp>
              <p:nvSpPr>
                <p:cNvPr id="72" name="文字方塊 71"/>
                <p:cNvSpPr txBox="1"/>
                <p:nvPr/>
              </p:nvSpPr>
              <p:spPr>
                <a:xfrm>
                  <a:off x="9462119" y="2503686"/>
                  <a:ext cx="2016659" cy="461665"/>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保護令執行</a:t>
                  </a:r>
                </a:p>
              </p:txBody>
            </p:sp>
          </p:grpSp>
        </p:grpSp>
        <p:sp>
          <p:nvSpPr>
            <p:cNvPr id="5" name="矩形 4"/>
            <p:cNvSpPr/>
            <p:nvPr/>
          </p:nvSpPr>
          <p:spPr>
            <a:xfrm>
              <a:off x="1465504" y="5111528"/>
              <a:ext cx="1839884" cy="307777"/>
            </a:xfrm>
            <a:prstGeom prst="rect">
              <a:avLst/>
            </a:prstGeom>
          </p:spPr>
          <p:txBody>
            <a:bodyPr wrap="square">
              <a:spAutoFit/>
            </a:bodyPr>
            <a:lstStyle/>
            <a:p>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警察依法受理、調查。</a:t>
              </a:r>
              <a:endParaRPr lang="zh-TW" altLang="en-US" sz="1400" dirty="0"/>
            </a:p>
          </p:txBody>
        </p:sp>
        <p:sp>
          <p:nvSpPr>
            <p:cNvPr id="40" name="矩形 39">
              <a:extLst>
                <a:ext uri="{FF2B5EF4-FFF2-40B4-BE49-F238E27FC236}">
                  <a16:creationId xmlns:a16="http://schemas.microsoft.com/office/drawing/2014/main" id="{8E322BF6-88CB-47A6-A8E1-FB89A4397B17}"/>
                </a:ext>
              </a:extLst>
            </p:cNvPr>
            <p:cNvSpPr/>
            <p:nvPr/>
          </p:nvSpPr>
          <p:spPr>
            <a:xfrm>
              <a:off x="3527368" y="4483562"/>
              <a:ext cx="1934828" cy="738664"/>
            </a:xfrm>
            <a:prstGeom prst="rect">
              <a:avLst/>
            </a:prstGeom>
          </p:spPr>
          <p:txBody>
            <a:bodyPr wrap="square">
              <a:spAutoFit/>
            </a:bodyPr>
            <a:lstStyle/>
            <a:p>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經調查有犯罪嫌疑者，</a:t>
              </a:r>
              <a:endParaRPr lang="en-US" altLang="zh-TW" sz="1400" b="1" dirty="0">
                <a:solidFill>
                  <a:schemeClr val="bg2">
                    <a:lumMod val="50000"/>
                  </a:schemeClr>
                </a:solidFill>
                <a:latin typeface="微軟正黑體" panose="020B0604030504040204" pitchFamily="34" charset="-120"/>
                <a:ea typeface="微軟正黑體" panose="020B0604030504040204" pitchFamily="34" charset="-120"/>
              </a:endParaRPr>
            </a:p>
            <a:p>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即時介入，核發書面告誡。</a:t>
              </a:r>
              <a:endParaRPr lang="en-US" altLang="zh-CN" sz="1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41" name="矩形 40">
              <a:extLst>
                <a:ext uri="{FF2B5EF4-FFF2-40B4-BE49-F238E27FC236}">
                  <a16:creationId xmlns:a16="http://schemas.microsoft.com/office/drawing/2014/main" id="{87E9E9D8-1369-4CF6-BD8D-F7DFCED99B14}"/>
                </a:ext>
              </a:extLst>
            </p:cNvPr>
            <p:cNvSpPr/>
            <p:nvPr/>
          </p:nvSpPr>
          <p:spPr>
            <a:xfrm>
              <a:off x="5727554" y="3834546"/>
              <a:ext cx="1767840" cy="584775"/>
            </a:xfrm>
            <a:prstGeom prst="rect">
              <a:avLst/>
            </a:prstGeom>
          </p:spPr>
          <p:txBody>
            <a:bodyPr wrap="square">
              <a:spAutoFit/>
            </a:bodyPr>
            <a:lstStyle/>
            <a:p>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行為人</a:t>
              </a:r>
              <a:r>
                <a:rPr lang="en-US" altLang="zh-TW" b="1" dirty="0">
                  <a:solidFill>
                    <a:srgbClr val="FF0000"/>
                  </a:solidFill>
                  <a:latin typeface="微軟正黑體" panose="020B0604030504040204" pitchFamily="34" charset="-120"/>
                  <a:ea typeface="微軟正黑體" panose="020B0604030504040204" pitchFamily="34" charset="-120"/>
                </a:rPr>
                <a:t>2</a:t>
              </a:r>
              <a:r>
                <a:rPr lang="zh-TW" altLang="en-US" b="1" dirty="0">
                  <a:solidFill>
                    <a:srgbClr val="FF0000"/>
                  </a:solidFill>
                  <a:latin typeface="微軟正黑體" panose="020B0604030504040204" pitchFamily="34" charset="-120"/>
                  <a:ea typeface="微軟正黑體" panose="020B0604030504040204" pitchFamily="34" charset="-120"/>
                </a:rPr>
                <a:t>年內</a:t>
              </a:r>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再為跟蹤騷擾行為。</a:t>
              </a:r>
              <a:endParaRPr lang="en-US" altLang="zh-CN" sz="1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43" name="矩形 42">
              <a:extLst>
                <a:ext uri="{FF2B5EF4-FFF2-40B4-BE49-F238E27FC236}">
                  <a16:creationId xmlns:a16="http://schemas.microsoft.com/office/drawing/2014/main" id="{BC6D699F-0F45-4370-BB00-CD69DCB64AAA}"/>
                </a:ext>
              </a:extLst>
            </p:cNvPr>
            <p:cNvSpPr/>
            <p:nvPr/>
          </p:nvSpPr>
          <p:spPr>
            <a:xfrm>
              <a:off x="10655318" y="2527879"/>
              <a:ext cx="1544282" cy="523220"/>
            </a:xfrm>
            <a:prstGeom prst="rect">
              <a:avLst/>
            </a:prstGeom>
          </p:spPr>
          <p:txBody>
            <a:bodyPr wrap="square">
              <a:spAutoFit/>
            </a:bodyPr>
            <a:lstStyle/>
            <a:p>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保護令核發後，落實各機關執行。</a:t>
              </a:r>
              <a:endParaRPr lang="en-US" altLang="zh-CN" sz="1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0" name="Arc 38">
              <a:extLst>
                <a:ext uri="{FF2B5EF4-FFF2-40B4-BE49-F238E27FC236}">
                  <a16:creationId xmlns:a16="http://schemas.microsoft.com/office/drawing/2014/main" id="{B8E7947A-7DD6-8D41-B8A0-23BB3CC5342D}"/>
                </a:ext>
              </a:extLst>
            </p:cNvPr>
            <p:cNvSpPr/>
            <p:nvPr/>
          </p:nvSpPr>
          <p:spPr>
            <a:xfrm rot="13265014">
              <a:off x="4329030" y="2868458"/>
              <a:ext cx="842687" cy="803393"/>
            </a:xfrm>
            <a:prstGeom prst="arc">
              <a:avLst>
                <a:gd name="adj1" fmla="val 16200000"/>
                <a:gd name="adj2" fmla="val 7096491"/>
              </a:avLst>
            </a:prstGeom>
            <a:ln w="22225">
              <a:solidFill>
                <a:srgbClr val="544463"/>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srgbClr val="5C5C5C"/>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sp>
          <p:nvSpPr>
            <p:cNvPr id="51" name="Arc 38">
              <a:extLst>
                <a:ext uri="{FF2B5EF4-FFF2-40B4-BE49-F238E27FC236}">
                  <a16:creationId xmlns:a16="http://schemas.microsoft.com/office/drawing/2014/main" id="{B8E7947A-7DD6-8D41-B8A0-23BB3CC5342D}"/>
                </a:ext>
              </a:extLst>
            </p:cNvPr>
            <p:cNvSpPr/>
            <p:nvPr/>
          </p:nvSpPr>
          <p:spPr>
            <a:xfrm rot="13265014">
              <a:off x="6532788" y="2212190"/>
              <a:ext cx="842687" cy="803393"/>
            </a:xfrm>
            <a:prstGeom prst="arc">
              <a:avLst>
                <a:gd name="adj1" fmla="val 16200000"/>
                <a:gd name="adj2" fmla="val 7096491"/>
              </a:avLst>
            </a:prstGeom>
            <a:ln w="22225">
              <a:solidFill>
                <a:srgbClr val="544463"/>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srgbClr val="5C5C5C"/>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sp>
          <p:nvSpPr>
            <p:cNvPr id="52" name="Arc 38">
              <a:extLst>
                <a:ext uri="{FF2B5EF4-FFF2-40B4-BE49-F238E27FC236}">
                  <a16:creationId xmlns:a16="http://schemas.microsoft.com/office/drawing/2014/main" id="{B8E7947A-7DD6-8D41-B8A0-23BB3CC5342D}"/>
                </a:ext>
              </a:extLst>
            </p:cNvPr>
            <p:cNvSpPr/>
            <p:nvPr/>
          </p:nvSpPr>
          <p:spPr>
            <a:xfrm rot="13265014">
              <a:off x="8302224" y="1572478"/>
              <a:ext cx="842687" cy="803393"/>
            </a:xfrm>
            <a:prstGeom prst="arc">
              <a:avLst>
                <a:gd name="adj1" fmla="val 16200000"/>
                <a:gd name="adj2" fmla="val 7096491"/>
              </a:avLst>
            </a:prstGeom>
            <a:ln w="22225">
              <a:solidFill>
                <a:srgbClr val="544463"/>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srgbClr val="5C5C5C"/>
                </a:solidFill>
                <a:effectLst/>
                <a:uLnTx/>
                <a:uFillTx/>
                <a:latin typeface="字魂35号-经典雅黑" panose="02000000000000000000" pitchFamily="2" charset="-122"/>
                <a:ea typeface="字魂35号-经典雅黑" panose="02000000000000000000" pitchFamily="2" charset="-122"/>
                <a:cs typeface="Arial" panose="020B0604020202020204" pitchFamily="34" charset="0"/>
                <a:sym typeface="I.Ming" panose="02020400000000000000" pitchFamily="18" charset="-128"/>
              </a:endParaRPr>
            </a:p>
          </p:txBody>
        </p:sp>
        <p:sp>
          <p:nvSpPr>
            <p:cNvPr id="42" name="矩形 41">
              <a:extLst>
                <a:ext uri="{FF2B5EF4-FFF2-40B4-BE49-F238E27FC236}">
                  <a16:creationId xmlns:a16="http://schemas.microsoft.com/office/drawing/2014/main" id="{26B4DAE5-85B5-4EB7-8E74-F9BDACDB91B3}"/>
                </a:ext>
              </a:extLst>
            </p:cNvPr>
            <p:cNvSpPr/>
            <p:nvPr/>
          </p:nvSpPr>
          <p:spPr>
            <a:xfrm>
              <a:off x="8545510" y="3184524"/>
              <a:ext cx="2504344" cy="800219"/>
            </a:xfrm>
            <a:prstGeom prst="rect">
              <a:avLst/>
            </a:prstGeom>
          </p:spPr>
          <p:txBody>
            <a:bodyPr wrap="square">
              <a:spAutoFit/>
            </a:bodyPr>
            <a:lstStyle/>
            <a:p>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協助被害人向法院聲請保護令。</a:t>
              </a:r>
              <a:endParaRPr lang="en-US" altLang="zh-TW" sz="1400" b="1" dirty="0">
                <a:solidFill>
                  <a:schemeClr val="bg2">
                    <a:lumMod val="50000"/>
                  </a:schemeClr>
                </a:solidFill>
                <a:latin typeface="微軟正黑體" panose="020B0604030504040204" pitchFamily="34" charset="-120"/>
                <a:ea typeface="微軟正黑體" panose="020B0604030504040204" pitchFamily="34" charset="-120"/>
              </a:endParaRPr>
            </a:p>
            <a:p>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如符合</a:t>
              </a:r>
              <a:r>
                <a:rPr lang="zh-TW" altLang="en-US" b="1" dirty="0">
                  <a:solidFill>
                    <a:srgbClr val="FF0000"/>
                  </a:solidFill>
                  <a:latin typeface="微軟正黑體" panose="020B0604030504040204" pitchFamily="34" charset="-120"/>
                  <a:ea typeface="微軟正黑體" panose="020B0604030504040204" pitchFamily="34" charset="-120"/>
                </a:rPr>
                <a:t>家暴法</a:t>
              </a:r>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身分關係，</a:t>
              </a:r>
              <a:endParaRPr lang="en-US" altLang="zh-TW" sz="1400" b="1" dirty="0">
                <a:solidFill>
                  <a:schemeClr val="bg2">
                    <a:lumMod val="50000"/>
                  </a:schemeClr>
                </a:solidFill>
                <a:latin typeface="微軟正黑體" panose="020B0604030504040204" pitchFamily="34" charset="-120"/>
                <a:ea typeface="微軟正黑體" panose="020B0604030504040204" pitchFamily="34" charset="-120"/>
              </a:endParaRPr>
            </a:p>
            <a:p>
              <a:r>
                <a:rPr lang="zh-TW" altLang="en-US" sz="1400" b="1" u="sng" dirty="0">
                  <a:solidFill>
                    <a:schemeClr val="bg2">
                      <a:lumMod val="50000"/>
                    </a:schemeClr>
                  </a:solidFill>
                  <a:latin typeface="微軟正黑體" panose="020B0604030504040204" pitchFamily="34" charset="-120"/>
                  <a:ea typeface="微軟正黑體" panose="020B0604030504040204" pitchFamily="34" charset="-120"/>
                </a:rPr>
                <a:t>依家暴法聲請保護令</a:t>
              </a:r>
              <a:r>
                <a:rPr lang="zh-TW" altLang="en-US" sz="1400" b="1" dirty="0">
                  <a:solidFill>
                    <a:schemeClr val="bg2">
                      <a:lumMod val="50000"/>
                    </a:schemeClr>
                  </a:solidFill>
                  <a:latin typeface="微軟正黑體" panose="020B0604030504040204" pitchFamily="34" charset="-120"/>
                  <a:ea typeface="微軟正黑體" panose="020B0604030504040204" pitchFamily="34" charset="-120"/>
                </a:rPr>
                <a:t>。</a:t>
              </a:r>
              <a:endParaRPr lang="en-US" altLang="zh-CN" sz="1400" b="1" dirty="0">
                <a:solidFill>
                  <a:schemeClr val="bg2">
                    <a:lumMod val="50000"/>
                  </a:schemeClr>
                </a:solidFill>
                <a:latin typeface="微軟正黑體" panose="020B0604030504040204" pitchFamily="34" charset="-120"/>
                <a:ea typeface="微軟正黑體" panose="020B0604030504040204" pitchFamily="34" charset="-120"/>
              </a:endParaRPr>
            </a:p>
          </p:txBody>
        </p:sp>
      </p:grpSp>
      <p:grpSp>
        <p:nvGrpSpPr>
          <p:cNvPr id="75" name="群組 74">
            <a:extLst>
              <a:ext uri="{FF2B5EF4-FFF2-40B4-BE49-F238E27FC236}">
                <a16:creationId xmlns:a16="http://schemas.microsoft.com/office/drawing/2014/main" id="{2FD6E1E0-B670-4745-9A70-08156AE23390}"/>
              </a:ext>
            </a:extLst>
          </p:cNvPr>
          <p:cNvGrpSpPr/>
          <p:nvPr/>
        </p:nvGrpSpPr>
        <p:grpSpPr>
          <a:xfrm>
            <a:off x="7002368" y="4072639"/>
            <a:ext cx="2057551" cy="2557823"/>
            <a:chOff x="8768906" y="703945"/>
            <a:chExt cx="2878048" cy="3429905"/>
          </a:xfrm>
        </p:grpSpPr>
        <p:grpSp>
          <p:nvGrpSpPr>
            <p:cNvPr id="76" name="群組 75">
              <a:extLst>
                <a:ext uri="{FF2B5EF4-FFF2-40B4-BE49-F238E27FC236}">
                  <a16:creationId xmlns:a16="http://schemas.microsoft.com/office/drawing/2014/main" id="{593C79DA-D3AA-4425-BE4C-E73EAD8BE645}"/>
                </a:ext>
              </a:extLst>
            </p:cNvPr>
            <p:cNvGrpSpPr/>
            <p:nvPr/>
          </p:nvGrpSpPr>
          <p:grpSpPr>
            <a:xfrm>
              <a:off x="8768906" y="982181"/>
              <a:ext cx="2878048" cy="3151669"/>
              <a:chOff x="9149906" y="1314450"/>
              <a:chExt cx="2878048" cy="3151669"/>
            </a:xfrm>
          </p:grpSpPr>
          <p:pic>
            <p:nvPicPr>
              <p:cNvPr id="78" name="Picture 2" descr="After 30 years, Taiwan National Police prepare for uniform upgrade | Taiwan  News | 2019-04-15 16:29:00">
                <a:extLst>
                  <a:ext uri="{FF2B5EF4-FFF2-40B4-BE49-F238E27FC236}">
                    <a16:creationId xmlns:a16="http://schemas.microsoft.com/office/drawing/2014/main" id="{9EA51356-42ED-4060-AAE8-4AB5E882C62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122" t="5577" r="15550" b="3571"/>
              <a:stretch/>
            </p:blipFill>
            <p:spPr bwMode="auto">
              <a:xfrm>
                <a:off x="9819531" y="1505321"/>
                <a:ext cx="1546789" cy="1432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9" name="Content Placeholder 2">
                <a:extLst>
                  <a:ext uri="{FF2B5EF4-FFF2-40B4-BE49-F238E27FC236}">
                    <a16:creationId xmlns:a16="http://schemas.microsoft.com/office/drawing/2014/main" id="{CF34EEC0-E304-47A8-B165-6AE9F2FE0130}"/>
                  </a:ext>
                </a:extLst>
              </p:cNvPr>
              <p:cNvSpPr txBox="1"/>
              <p:nvPr/>
            </p:nvSpPr>
            <p:spPr>
              <a:xfrm>
                <a:off x="9149906" y="2891677"/>
                <a:ext cx="2878048" cy="14023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TW" altLang="en-US" sz="18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評估個案危險</a:t>
                </a:r>
                <a:endParaRPr lang="en-US" altLang="zh-TW" sz="18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endParaRPr>
              </a:p>
              <a:p>
                <a:pPr marL="0" indent="0" algn="ctr">
                  <a:buNone/>
                </a:pPr>
                <a:r>
                  <a:rPr lang="zh-TW" altLang="en-US" sz="18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免經書面告誡</a:t>
                </a:r>
                <a:endParaRPr lang="en-US" altLang="zh-TW" sz="18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endParaRPr>
              </a:p>
              <a:p>
                <a:pPr marL="0" indent="0" algn="ctr">
                  <a:buNone/>
                </a:pPr>
                <a:r>
                  <a:rPr lang="zh-TW" altLang="en-US" sz="18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即時主動聲請</a:t>
                </a:r>
                <a:endParaRPr lang="en-US" altLang="zh-TW" sz="20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endParaRPr>
              </a:p>
            </p:txBody>
          </p:sp>
          <p:sp>
            <p:nvSpPr>
              <p:cNvPr id="80" name="矩形: 圓角 12">
                <a:extLst>
                  <a:ext uri="{FF2B5EF4-FFF2-40B4-BE49-F238E27FC236}">
                    <a16:creationId xmlns:a16="http://schemas.microsoft.com/office/drawing/2014/main" id="{D8F89DD4-2F84-450E-8795-80550ADB5146}"/>
                  </a:ext>
                </a:extLst>
              </p:cNvPr>
              <p:cNvSpPr/>
              <p:nvPr/>
            </p:nvSpPr>
            <p:spPr>
              <a:xfrm>
                <a:off x="9338285" y="1314450"/>
                <a:ext cx="2501290" cy="3151669"/>
              </a:xfrm>
              <a:prstGeom prst="roundRect">
                <a:avLst/>
              </a:prstGeom>
              <a:noFill/>
              <a:ln w="38100">
                <a:solidFill>
                  <a:srgbClr val="B04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7" name="文字方塊 76">
              <a:extLst>
                <a:ext uri="{FF2B5EF4-FFF2-40B4-BE49-F238E27FC236}">
                  <a16:creationId xmlns:a16="http://schemas.microsoft.com/office/drawing/2014/main" id="{58045085-3C55-4C49-B2D7-DD3D3FB3A1B4}"/>
                </a:ext>
              </a:extLst>
            </p:cNvPr>
            <p:cNvSpPr txBox="1"/>
            <p:nvPr/>
          </p:nvSpPr>
          <p:spPr>
            <a:xfrm>
              <a:off x="9128031" y="703945"/>
              <a:ext cx="2145906" cy="495255"/>
            </a:xfrm>
            <a:prstGeom prst="rect">
              <a:avLst/>
            </a:prstGeom>
            <a:solidFill>
              <a:schemeClr val="bg1"/>
            </a:solidFill>
          </p:spPr>
          <p:txBody>
            <a:bodyPr wrap="square">
              <a:spAutoFit/>
            </a:bodyPr>
            <a:lstStyle/>
            <a:p>
              <a:pPr algn="ctr"/>
              <a:r>
                <a:rPr lang="zh-TW" altLang="en-US" b="1" dirty="0">
                  <a:solidFill>
                    <a:srgbClr val="B04F4B"/>
                  </a:solidFill>
                  <a:latin typeface="微軟正黑體" panose="020B0604030504040204" pitchFamily="34" charset="-120"/>
                  <a:ea typeface="微軟正黑體" panose="020B0604030504040204" pitchFamily="34" charset="-120"/>
                  <a:sym typeface="字魂36号-正文宋楷" panose="00000500000000000000" charset="-122"/>
                </a:rPr>
                <a:t>職權聲請 </a:t>
              </a:r>
              <a:r>
                <a:rPr lang="en-US" altLang="zh-TW" sz="1200" b="1" dirty="0">
                  <a:solidFill>
                    <a:srgbClr val="B04F4B"/>
                  </a:solidFill>
                  <a:latin typeface="微軟正黑體" panose="020B0604030504040204" pitchFamily="34" charset="-120"/>
                  <a:ea typeface="微軟正黑體" panose="020B0604030504040204" pitchFamily="34" charset="-120"/>
                  <a:sym typeface="+mn-lt"/>
                </a:rPr>
                <a:t>§5</a:t>
              </a:r>
              <a:r>
                <a:rPr lang="zh-TW" altLang="en-US" sz="1200" b="1" dirty="0">
                  <a:solidFill>
                    <a:srgbClr val="B04F4B"/>
                  </a:solidFill>
                  <a:latin typeface="微軟正黑體" panose="020B0604030504040204" pitchFamily="34" charset="-120"/>
                  <a:ea typeface="微軟正黑體" panose="020B0604030504040204" pitchFamily="34" charset="-120"/>
                  <a:sym typeface="+mn-lt"/>
                </a:rPr>
                <a:t> </a:t>
              </a:r>
              <a:r>
                <a:rPr lang="en-US" altLang="zh-TW" sz="1200" b="1" dirty="0">
                  <a:solidFill>
                    <a:srgbClr val="B04F4B"/>
                  </a:solidFill>
                  <a:latin typeface="新細明體" panose="02020500000000000000" pitchFamily="18" charset="-120"/>
                  <a:ea typeface="新細明體" panose="02020500000000000000" pitchFamily="18" charset="-120"/>
                  <a:sym typeface="+mn-lt"/>
                </a:rPr>
                <a:t>II</a:t>
              </a:r>
              <a:endParaRPr lang="en-US" altLang="zh-TW" sz="1200" b="1" dirty="0">
                <a:solidFill>
                  <a:srgbClr val="B04F4B"/>
                </a:solidFill>
                <a:latin typeface="新細明體" panose="02020500000000000000" pitchFamily="18" charset="-120"/>
                <a:ea typeface="新細明體" panose="02020500000000000000" pitchFamily="18" charset="-120"/>
                <a:sym typeface="字魂36号-正文宋楷" panose="00000500000000000000" charset="-122"/>
              </a:endParaRPr>
            </a:p>
          </p:txBody>
        </p:sp>
      </p:grpSp>
      <p:cxnSp>
        <p:nvCxnSpPr>
          <p:cNvPr id="81" name="直線單箭頭接點 80">
            <a:extLst>
              <a:ext uri="{FF2B5EF4-FFF2-40B4-BE49-F238E27FC236}">
                <a16:creationId xmlns:a16="http://schemas.microsoft.com/office/drawing/2014/main" id="{411C73C6-82EE-4341-A946-79FDA4CCC860}"/>
              </a:ext>
            </a:extLst>
          </p:cNvPr>
          <p:cNvCxnSpPr>
            <a:stCxn id="77" idx="0"/>
          </p:cNvCxnSpPr>
          <p:nvPr/>
        </p:nvCxnSpPr>
        <p:spPr>
          <a:xfrm flipV="1">
            <a:off x="8026178" y="3091286"/>
            <a:ext cx="0" cy="981353"/>
          </a:xfrm>
          <a:prstGeom prst="straightConnector1">
            <a:avLst/>
          </a:prstGeom>
          <a:ln w="38100">
            <a:solidFill>
              <a:srgbClr val="B04F4B"/>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3" name="圓角矩形 62"/>
          <p:cNvSpPr/>
          <p:nvPr/>
        </p:nvSpPr>
        <p:spPr>
          <a:xfrm>
            <a:off x="2563029" y="5307419"/>
            <a:ext cx="2715027" cy="1043515"/>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性質</a:t>
            </a:r>
            <a:r>
              <a:rPr lang="en-US" altLang="zh-TW" b="1"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en-US" b="1"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形事任意處份，想成通知書就好</a:t>
            </a:r>
            <a:r>
              <a:rPr lang="en-US" altLang="zh-TW" b="1"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p>
          <a:p>
            <a:pPr algn="ctr"/>
            <a:r>
              <a:rPr lang="zh-TW" altLang="en-US" b="1" dirty="0">
                <a:solidFill>
                  <a:schemeClr val="bg2">
                    <a:lumMod val="50000"/>
                  </a:schemeClr>
                </a:solidFill>
                <a:latin typeface="微軟正黑體" panose="020B0604030504040204" pitchFamily="34" charset="-120"/>
                <a:ea typeface="微軟正黑體" panose="020B0604030504040204" pitchFamily="34" charset="-120"/>
                <a:cs typeface="+mn-ea"/>
                <a:sym typeface="+mn-lt"/>
              </a:rPr>
              <a:t>特別的異議救濟流程</a:t>
            </a:r>
            <a:endParaRPr lang="zh-TW" altLang="en-US" b="1"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48559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1">
            <a:extLst>
              <a:ext uri="{FF2B5EF4-FFF2-40B4-BE49-F238E27FC236}">
                <a16:creationId xmlns:a16="http://schemas.microsoft.com/office/drawing/2014/main" id="{A44C659C-F933-4636-BD2F-A86699A433D4}"/>
              </a:ext>
            </a:extLst>
          </p:cNvPr>
          <p:cNvSpPr txBox="1"/>
          <p:nvPr/>
        </p:nvSpPr>
        <p:spPr bwMode="auto">
          <a:xfrm>
            <a:off x="382312" y="795871"/>
            <a:ext cx="11435440" cy="4452501"/>
          </a:xfrm>
          <a:prstGeom prst="rect">
            <a:avLst/>
          </a:prstGeom>
          <a:noFill/>
        </p:spPr>
        <p:txBody>
          <a:bodyPr wrap="square">
            <a:spAutoFit/>
          </a:bodyPr>
          <a:lstStyle/>
          <a:p>
            <a:pPr fontAlgn="auto">
              <a:lnSpc>
                <a:spcPts val="6000"/>
              </a:lnSpc>
              <a:spcBef>
                <a:spcPts val="0"/>
              </a:spcBef>
              <a:spcAft>
                <a:spcPts val="0"/>
              </a:spcAft>
              <a:defRPr/>
            </a:pPr>
            <a:r>
              <a:rPr lang="zh-TW" altLang="en-US" sz="40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誰可以聲請保護令</a:t>
            </a:r>
            <a:r>
              <a:rPr lang="en-US" altLang="zh-TW" sz="40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a:t>
            </a:r>
          </a:p>
          <a:p>
            <a:pPr fontAlgn="auto">
              <a:lnSpc>
                <a:spcPts val="4000"/>
              </a:lnSpc>
              <a:spcBef>
                <a:spcPts val="0"/>
              </a:spcBef>
              <a:spcAft>
                <a:spcPts val="0"/>
              </a:spcAft>
              <a:defRPr/>
            </a:pPr>
            <a:r>
              <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1</a:t>
            </a: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、被害人。</a:t>
            </a:r>
            <a:endPar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a:p>
            <a:pPr fontAlgn="auto">
              <a:lnSpc>
                <a:spcPts val="4000"/>
              </a:lnSpc>
              <a:spcBef>
                <a:spcPts val="0"/>
              </a:spcBef>
              <a:spcAft>
                <a:spcPts val="0"/>
              </a:spcAft>
              <a:defRPr/>
            </a:pPr>
            <a:r>
              <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2</a:t>
            </a: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、被害人為未成年人、身心障礙者或因故難以</a:t>
            </a:r>
            <a:endPar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a:p>
            <a:pPr fontAlgn="auto">
              <a:lnSpc>
                <a:spcPts val="4000"/>
              </a:lnSpc>
              <a:spcBef>
                <a:spcPts val="0"/>
              </a:spcBef>
              <a:spcAft>
                <a:spcPts val="0"/>
              </a:spcAft>
              <a:defRPr/>
            </a:pP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      委任代理人者，其配偶、法定代理人、三親</a:t>
            </a:r>
            <a:endPar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a:p>
            <a:pPr fontAlgn="auto">
              <a:lnSpc>
                <a:spcPts val="4000"/>
              </a:lnSpc>
              <a:spcBef>
                <a:spcPts val="0"/>
              </a:spcBef>
              <a:spcAft>
                <a:spcPts val="0"/>
              </a:spcAft>
              <a:defRPr/>
            </a:pP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      等內之血親或姻親，得為其向法院聲請之。</a:t>
            </a:r>
            <a:endPar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a:p>
            <a:pPr fontAlgn="auto">
              <a:lnSpc>
                <a:spcPts val="4000"/>
              </a:lnSpc>
              <a:spcBef>
                <a:spcPts val="0"/>
              </a:spcBef>
              <a:spcAft>
                <a:spcPts val="0"/>
              </a:spcAft>
              <a:defRPr/>
            </a:pPr>
            <a:r>
              <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3</a:t>
            </a: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、檢察官或警察機關得依職權向法院聲請保護令。</a:t>
            </a:r>
            <a:endPar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a:p>
            <a:pPr fontAlgn="auto">
              <a:lnSpc>
                <a:spcPts val="4000"/>
              </a:lnSpc>
              <a:spcBef>
                <a:spcPts val="0"/>
              </a:spcBef>
              <a:spcAft>
                <a:spcPts val="0"/>
              </a:spcAft>
              <a:defRPr/>
            </a:pPr>
            <a:r>
              <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4</a:t>
            </a: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、排除可依家庭暴力防治法聲請者</a:t>
            </a:r>
            <a:r>
              <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a:t>
            </a:r>
          </a:p>
          <a:p>
            <a:pPr fontAlgn="auto">
              <a:lnSpc>
                <a:spcPts val="4000"/>
              </a:lnSpc>
              <a:spcBef>
                <a:spcPts val="0"/>
              </a:spcBef>
              <a:spcAft>
                <a:spcPts val="0"/>
              </a:spcAft>
              <a:defRPr/>
            </a:pP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     因為家暴法有更周全的規範，為求一致性。</a:t>
            </a:r>
            <a:endParaRPr lang="en-US" altLang="zh-TW" sz="36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spTree>
    <p:extLst>
      <p:ext uri="{BB962C8B-B14F-4D97-AF65-F5344CB8AC3E}">
        <p14:creationId xmlns:p14="http://schemas.microsoft.com/office/powerpoint/2010/main" val="3703276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1">
            <a:extLst>
              <a:ext uri="{FF2B5EF4-FFF2-40B4-BE49-F238E27FC236}">
                <a16:creationId xmlns:a16="http://schemas.microsoft.com/office/drawing/2014/main" id="{A44C659C-F933-4636-BD2F-A86699A433D4}"/>
              </a:ext>
            </a:extLst>
          </p:cNvPr>
          <p:cNvSpPr txBox="1"/>
          <p:nvPr/>
        </p:nvSpPr>
        <p:spPr bwMode="auto">
          <a:xfrm>
            <a:off x="301289" y="367608"/>
            <a:ext cx="11435440" cy="3426579"/>
          </a:xfrm>
          <a:prstGeom prst="rect">
            <a:avLst/>
          </a:prstGeom>
          <a:noFill/>
        </p:spPr>
        <p:txBody>
          <a:bodyPr wrap="square">
            <a:spAutoFit/>
          </a:bodyPr>
          <a:lstStyle/>
          <a:p>
            <a:pPr fontAlgn="auto">
              <a:lnSpc>
                <a:spcPts val="6000"/>
              </a:lnSpc>
              <a:spcBef>
                <a:spcPts val="0"/>
              </a:spcBef>
              <a:spcAft>
                <a:spcPts val="0"/>
              </a:spcAft>
              <a:defRPr/>
            </a:pPr>
            <a:r>
              <a:rPr lang="zh-TW" altLang="en-US" sz="40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保護令的效力</a:t>
            </a:r>
            <a:r>
              <a:rPr lang="en-US" altLang="zh-TW" sz="40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a:t>
            </a:r>
          </a:p>
          <a:p>
            <a:pPr fontAlgn="auto">
              <a:lnSpc>
                <a:spcPts val="4000"/>
              </a:lnSpc>
              <a:spcBef>
                <a:spcPts val="0"/>
              </a:spcBef>
              <a:spcAft>
                <a:spcPts val="0"/>
              </a:spcAft>
              <a:defRPr/>
            </a:pPr>
            <a:r>
              <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1</a:t>
            </a: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、禁止跟蹤騷擾行為。</a:t>
            </a:r>
            <a:endPar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a:p>
            <a:pPr fontAlgn="auto">
              <a:lnSpc>
                <a:spcPts val="4000"/>
              </a:lnSpc>
              <a:spcBef>
                <a:spcPts val="0"/>
              </a:spcBef>
              <a:spcAft>
                <a:spcPts val="0"/>
              </a:spcAft>
              <a:defRPr/>
            </a:pPr>
            <a:r>
              <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2</a:t>
            </a: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、命相對人遠離特定場所一定距離。</a:t>
            </a:r>
          </a:p>
          <a:p>
            <a:pPr fontAlgn="auto">
              <a:lnSpc>
                <a:spcPts val="4000"/>
              </a:lnSpc>
              <a:spcBef>
                <a:spcPts val="0"/>
              </a:spcBef>
              <a:spcAft>
                <a:spcPts val="0"/>
              </a:spcAft>
              <a:defRPr/>
            </a:pPr>
            <a:r>
              <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3</a:t>
            </a: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、禁止相對人查閱被害人戶籍資料。</a:t>
            </a:r>
          </a:p>
          <a:p>
            <a:pPr fontAlgn="auto">
              <a:lnSpc>
                <a:spcPts val="4000"/>
              </a:lnSpc>
              <a:spcBef>
                <a:spcPts val="0"/>
              </a:spcBef>
              <a:spcAft>
                <a:spcPts val="0"/>
              </a:spcAft>
              <a:defRPr/>
            </a:pPr>
            <a:r>
              <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4</a:t>
            </a: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、命相對人完成治療性處遇計畫。</a:t>
            </a:r>
          </a:p>
          <a:p>
            <a:pPr fontAlgn="auto">
              <a:lnSpc>
                <a:spcPts val="4000"/>
              </a:lnSpc>
              <a:spcBef>
                <a:spcPts val="0"/>
              </a:spcBef>
              <a:spcAft>
                <a:spcPts val="0"/>
              </a:spcAft>
              <a:defRPr/>
            </a:pPr>
            <a:r>
              <a:rPr lang="en-US" altLang="zh-TW"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5</a:t>
            </a:r>
            <a:r>
              <a:rPr lang="zh-TW" altLang="en-US" sz="3600"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、其他為防止相對人再為跟蹤騷擾行為之必要措施。</a:t>
            </a:r>
            <a:endParaRPr lang="en-US" altLang="zh-TW" sz="36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sp>
        <p:nvSpPr>
          <p:cNvPr id="3" name="文本框 21">
            <a:extLst>
              <a:ext uri="{FF2B5EF4-FFF2-40B4-BE49-F238E27FC236}">
                <a16:creationId xmlns:a16="http://schemas.microsoft.com/office/drawing/2014/main" id="{A44C659C-F933-4636-BD2F-A86699A433D4}"/>
              </a:ext>
            </a:extLst>
          </p:cNvPr>
          <p:cNvSpPr txBox="1"/>
          <p:nvPr/>
        </p:nvSpPr>
        <p:spPr bwMode="auto">
          <a:xfrm>
            <a:off x="173967" y="4011479"/>
            <a:ext cx="11435440" cy="1118255"/>
          </a:xfrm>
          <a:prstGeom prst="rect">
            <a:avLst/>
          </a:prstGeom>
          <a:noFill/>
        </p:spPr>
        <p:txBody>
          <a:bodyPr wrap="square">
            <a:spAutoFit/>
          </a:bodyPr>
          <a:lstStyle/>
          <a:p>
            <a:pPr fontAlgn="auto">
              <a:lnSpc>
                <a:spcPts val="4000"/>
              </a:lnSpc>
              <a:spcBef>
                <a:spcPts val="0"/>
              </a:spcBef>
              <a:spcAft>
                <a:spcPts val="0"/>
              </a:spcAft>
              <a:defRPr/>
            </a:pPr>
            <a:r>
              <a:rPr lang="zh-TW" altLang="en-US" sz="3600" dirty="0">
                <a:solidFill>
                  <a:srgbClr val="FF0000"/>
                </a:solidFill>
                <a:latin typeface="Microsoft YaHei" panose="020B0503020204020204" pitchFamily="34" charset="-122"/>
                <a:ea typeface="Microsoft YaHei" panose="020B0503020204020204" pitchFamily="34" charset="-122"/>
                <a:cs typeface="Roboto Black" charset="0"/>
              </a:rPr>
              <a:t>注意</a:t>
            </a:r>
            <a:r>
              <a:rPr lang="en-US" altLang="zh-TW" sz="3600" dirty="0">
                <a:solidFill>
                  <a:srgbClr val="FF0000"/>
                </a:solidFill>
                <a:latin typeface="Microsoft YaHei" panose="020B0503020204020204" pitchFamily="34" charset="-122"/>
                <a:ea typeface="Microsoft YaHei" panose="020B0503020204020204" pitchFamily="34" charset="-122"/>
                <a:cs typeface="Roboto Black" charset="0"/>
              </a:rPr>
              <a:t>:</a:t>
            </a:r>
            <a:r>
              <a:rPr lang="zh-TW" altLang="en-US" sz="3600" dirty="0">
                <a:solidFill>
                  <a:srgbClr val="FF0000"/>
                </a:solidFill>
                <a:latin typeface="Microsoft YaHei" panose="020B0503020204020204" pitchFamily="34" charset="-122"/>
                <a:ea typeface="Microsoft YaHei" panose="020B0503020204020204" pitchFamily="34" charset="-122"/>
                <a:cs typeface="Roboto Black" charset="0"/>
              </a:rPr>
              <a:t>若行為人違反第</a:t>
            </a:r>
            <a:r>
              <a:rPr lang="en-US" altLang="zh-TW" sz="3600" dirty="0">
                <a:solidFill>
                  <a:srgbClr val="FF0000"/>
                </a:solidFill>
                <a:latin typeface="Microsoft YaHei" panose="020B0503020204020204" pitchFamily="34" charset="-122"/>
                <a:ea typeface="Microsoft YaHei" panose="020B0503020204020204" pitchFamily="34" charset="-122"/>
                <a:cs typeface="Roboto Black" charset="0"/>
              </a:rPr>
              <a:t>5</a:t>
            </a:r>
            <a:r>
              <a:rPr lang="zh-TW" altLang="en-US" sz="3600" dirty="0">
                <a:solidFill>
                  <a:srgbClr val="FF0000"/>
                </a:solidFill>
                <a:latin typeface="Microsoft YaHei" panose="020B0503020204020204" pitchFamily="34" charset="-122"/>
                <a:ea typeface="Microsoft YaHei" panose="020B0503020204020204" pitchFamily="34" charset="-122"/>
                <a:cs typeface="Roboto Black" charset="0"/>
              </a:rPr>
              <a:t>、其他之必要措施。</a:t>
            </a:r>
            <a:r>
              <a:rPr lang="en-US" altLang="zh-TW" sz="3600" dirty="0">
                <a:solidFill>
                  <a:srgbClr val="FF0000"/>
                </a:solidFill>
                <a:latin typeface="Microsoft YaHei" panose="020B0503020204020204" pitchFamily="34" charset="-122"/>
                <a:ea typeface="Microsoft YaHei" panose="020B0503020204020204" pitchFamily="34" charset="-122"/>
                <a:cs typeface="Roboto Black" charset="0"/>
              </a:rPr>
              <a:t>--</a:t>
            </a:r>
            <a:r>
              <a:rPr lang="zh-TW" altLang="en-US" sz="3600" dirty="0">
                <a:solidFill>
                  <a:srgbClr val="FF0000"/>
                </a:solidFill>
                <a:latin typeface="Microsoft YaHei" panose="020B0503020204020204" pitchFamily="34" charset="-122"/>
                <a:ea typeface="Microsoft YaHei" panose="020B0503020204020204" pitchFamily="34" charset="-122"/>
                <a:cs typeface="Roboto Black" charset="0"/>
              </a:rPr>
              <a:t>不算違反保護令</a:t>
            </a:r>
            <a:endParaRPr lang="en-US" altLang="zh-TW" sz="3600" b="1" u="sng" dirty="0">
              <a:solidFill>
                <a:srgbClr val="FF0000"/>
              </a:solidFill>
              <a:latin typeface="Microsoft YaHei" panose="020B0503020204020204" pitchFamily="34" charset="-122"/>
              <a:ea typeface="Microsoft YaHei" panose="020B0503020204020204" pitchFamily="34" charset="-122"/>
              <a:cs typeface="Roboto Black" charset="0"/>
            </a:endParaRPr>
          </a:p>
        </p:txBody>
      </p:sp>
    </p:spTree>
    <p:extLst>
      <p:ext uri="{BB962C8B-B14F-4D97-AF65-F5344CB8AC3E}">
        <p14:creationId xmlns:p14="http://schemas.microsoft.com/office/powerpoint/2010/main" val="1924405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808"/>
          <a:stretch/>
        </p:blipFill>
        <p:spPr bwMode="auto">
          <a:xfrm>
            <a:off x="1289050" y="1828799"/>
            <a:ext cx="9613900" cy="394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11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descr="Hackers Beware: Life Imprisonment For Hacking Into Banks - Latest Hacking  News">
            <a:extLst>
              <a:ext uri="{FF2B5EF4-FFF2-40B4-BE49-F238E27FC236}">
                <a16:creationId xmlns:a16="http://schemas.microsoft.com/office/drawing/2014/main" id="{3A551FB3-8299-4DA1-97AE-7DF49E97A61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2911" r="2611" b="-2"/>
          <a:stretch/>
        </p:blipFill>
        <p:spPr bwMode="auto">
          <a:xfrm>
            <a:off x="5153891" y="10"/>
            <a:ext cx="7038109"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grpSp>
        <p:nvGrpSpPr>
          <p:cNvPr id="3" name="群組 2">
            <a:extLst>
              <a:ext uri="{FF2B5EF4-FFF2-40B4-BE49-F238E27FC236}">
                <a16:creationId xmlns:a16="http://schemas.microsoft.com/office/drawing/2014/main" id="{3BE8B5CA-EE55-42A6-9A04-83F1D2934ACA}"/>
              </a:ext>
            </a:extLst>
          </p:cNvPr>
          <p:cNvGrpSpPr/>
          <p:nvPr/>
        </p:nvGrpSpPr>
        <p:grpSpPr>
          <a:xfrm>
            <a:off x="331915" y="284925"/>
            <a:ext cx="720000" cy="720000"/>
            <a:chOff x="8240403" y="5167660"/>
            <a:chExt cx="720000" cy="720000"/>
          </a:xfrm>
        </p:grpSpPr>
        <p:sp>
          <p:nvSpPr>
            <p:cNvPr id="6" name="Oval 25">
              <a:extLst>
                <a:ext uri="{FF2B5EF4-FFF2-40B4-BE49-F238E27FC236}">
                  <a16:creationId xmlns:a16="http://schemas.microsoft.com/office/drawing/2014/main" id="{79A2B8B8-69D7-4FBB-8D19-C405BBC5D216}"/>
                </a:ext>
              </a:extLst>
            </p:cNvPr>
            <p:cNvSpPr>
              <a:spLocks noChangeArrowheads="1"/>
            </p:cNvSpPr>
            <p:nvPr/>
          </p:nvSpPr>
          <p:spPr bwMode="auto">
            <a:xfrm>
              <a:off x="8240403" y="5167660"/>
              <a:ext cx="720000" cy="720000"/>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字魂35号-经典雅黑" panose="02000000000000000000" pitchFamily="2" charset="-122"/>
                <a:cs typeface="+mn-ea"/>
                <a:sym typeface="+mn-lt"/>
              </a:endParaRPr>
            </a:p>
          </p:txBody>
        </p:sp>
        <p:pic>
          <p:nvPicPr>
            <p:cNvPr id="8" name="Picture 8" descr="Criminal in jail silhouette - Free people icons">
              <a:extLst>
                <a:ext uri="{FF2B5EF4-FFF2-40B4-BE49-F238E27FC236}">
                  <a16:creationId xmlns:a16="http://schemas.microsoft.com/office/drawing/2014/main" id="{008828C2-0B9D-424D-A90A-8CF261B427C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438" l="1563" r="96875">
                          <a14:foregroundMark x1="62891" y1="6445" x2="62891" y2="6445"/>
                          <a14:foregroundMark x1="48242" y1="34375" x2="48242" y2="34375"/>
                          <a14:foregroundMark x1="41016" y1="31250" x2="53125" y2="31055"/>
                          <a14:foregroundMark x1="53125" y1="31055" x2="49805" y2="29883"/>
                          <a14:foregroundMark x1="45508" y1="50781" x2="49219" y2="76563"/>
                          <a14:foregroundMark x1="41602" y1="83594" x2="62695" y2="90430"/>
                          <a14:foregroundMark x1="8398" y1="95313" x2="83008" y2="91602"/>
                          <a14:foregroundMark x1="83008" y1="91602" x2="34570" y2="95898"/>
                          <a14:foregroundMark x1="34570" y1="95898" x2="53320" y2="93750"/>
                          <a14:foregroundMark x1="53320" y1="93750" x2="53125" y2="93555"/>
                          <a14:foregroundMark x1="5664" y1="12305" x2="6836" y2="92773"/>
                          <a14:foregroundMark x1="51758" y1="21680" x2="60156" y2="10547"/>
                          <a14:foregroundMark x1="60156" y1="10547" x2="73828" y2="8398"/>
                          <a14:foregroundMark x1="73828" y1="8398" x2="74805" y2="14844"/>
                          <a14:foregroundMark x1="6445" y1="2539" x2="89258" y2="195"/>
                          <a14:foregroundMark x1="90039" y1="3711" x2="95313" y2="15039"/>
                          <a14:foregroundMark x1="95313" y1="15039" x2="92969" y2="54102"/>
                          <a14:foregroundMark x1="3906" y1="1758" x2="3711" y2="6836"/>
                          <a14:foregroundMark x1="96289" y1="3125" x2="96875" y2="7031"/>
                          <a14:foregroundMark x1="2148" y1="1758" x2="1563" y2="7813"/>
                          <a14:foregroundMark x1="1758" y1="98438" x2="52344" y2="94727"/>
                        </a14:backgroundRemoval>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370479" y="5303893"/>
              <a:ext cx="472522" cy="47252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31">
            <a:extLst>
              <a:ext uri="{FF2B5EF4-FFF2-40B4-BE49-F238E27FC236}">
                <a16:creationId xmlns:a16="http://schemas.microsoft.com/office/drawing/2014/main" id="{02DCBA07-F047-410D-92A9-307DB5DD8CBE}"/>
              </a:ext>
            </a:extLst>
          </p:cNvPr>
          <p:cNvSpPr txBox="1"/>
          <p:nvPr/>
        </p:nvSpPr>
        <p:spPr>
          <a:xfrm>
            <a:off x="1178816" y="370777"/>
            <a:ext cx="2818753" cy="688778"/>
          </a:xfrm>
          <a:prstGeom prst="rect">
            <a:avLst/>
          </a:prstGeom>
        </p:spPr>
        <p:txBody>
          <a:bodyPr wrap="square" lIns="0" tIns="0" rIns="66973" rtlCol="0" anchor="t">
            <a:spAutoFit/>
          </a:bodyPr>
          <a:lstStyle/>
          <a:p>
            <a:pPr>
              <a:lnSpc>
                <a:spcPct val="116199"/>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預防性羈押</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§21</a:t>
            </a:r>
            <a:endParaRPr lang="en-US"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sp>
        <p:nvSpPr>
          <p:cNvPr id="23" name="Content Placeholder 2">
            <a:extLst>
              <a:ext uri="{FF2B5EF4-FFF2-40B4-BE49-F238E27FC236}">
                <a16:creationId xmlns:a16="http://schemas.microsoft.com/office/drawing/2014/main" id="{9E7CDFBC-5685-4B49-8369-DFC8F9DFB876}"/>
              </a:ext>
            </a:extLst>
          </p:cNvPr>
          <p:cNvSpPr txBox="1"/>
          <p:nvPr/>
        </p:nvSpPr>
        <p:spPr>
          <a:xfrm>
            <a:off x="934513" y="2141975"/>
            <a:ext cx="4458102" cy="37547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反覆實施</a:t>
            </a:r>
            <a:endParaRPr lang="en-US" altLang="zh-TW" sz="28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endParaRPr>
          </a:p>
          <a:p>
            <a:pPr marL="0" indent="0">
              <a:buNone/>
            </a:pPr>
            <a:r>
              <a:rPr lang="zh-TW" altLang="en-US" sz="4000" b="1" u="sng" dirty="0">
                <a:solidFill>
                  <a:srgbClr val="A50021"/>
                </a:solidFill>
                <a:latin typeface="微軟正黑體" panose="020B0604030504040204" pitchFamily="34" charset="-120"/>
                <a:ea typeface="微軟正黑體" panose="020B0604030504040204" pitchFamily="34" charset="-120"/>
                <a:sym typeface="字魂36号-正文宋楷" panose="00000500000000000000" charset="-122"/>
              </a:rPr>
              <a:t>攜械跟蹤騷擾罪</a:t>
            </a:r>
            <a:endParaRPr lang="en-US" altLang="zh-TW" sz="4000" b="1" dirty="0">
              <a:solidFill>
                <a:srgbClr val="A50021"/>
              </a:solidFill>
              <a:latin typeface="微軟正黑體" panose="020B0604030504040204" pitchFamily="34" charset="-120"/>
              <a:ea typeface="微軟正黑體" panose="020B0604030504040204" pitchFamily="34" charset="-120"/>
              <a:sym typeface="字魂36号-正文宋楷" panose="00000500000000000000" charset="-122"/>
            </a:endParaRPr>
          </a:p>
          <a:p>
            <a:pPr marL="0" indent="0">
              <a:buNone/>
            </a:pPr>
            <a:r>
              <a:rPr lang="zh-TW" altLang="en-US" sz="4000" b="1" u="sng" dirty="0">
                <a:solidFill>
                  <a:srgbClr val="A50021"/>
                </a:solidFill>
                <a:latin typeface="微軟正黑體" panose="020B0604030504040204" pitchFamily="34" charset="-120"/>
                <a:ea typeface="微軟正黑體" panose="020B0604030504040204" pitchFamily="34" charset="-120"/>
                <a:sym typeface="字魂36号-正文宋楷" panose="00000500000000000000" charset="-122"/>
              </a:rPr>
              <a:t>違反保護令罪</a:t>
            </a:r>
            <a:endParaRPr lang="en-US" altLang="zh-TW" sz="4000" b="1" u="sng" dirty="0">
              <a:solidFill>
                <a:srgbClr val="A50021"/>
              </a:solidFill>
              <a:latin typeface="微軟正黑體" panose="020B0604030504040204" pitchFamily="34" charset="-120"/>
              <a:ea typeface="微軟正黑體" panose="020B0604030504040204" pitchFamily="34" charset="-120"/>
              <a:sym typeface="字魂36号-正文宋楷" panose="00000500000000000000" charset="-122"/>
            </a:endParaRPr>
          </a:p>
          <a:p>
            <a:pPr marL="0" indent="0">
              <a:buNone/>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建請 </a:t>
            </a:r>
            <a:r>
              <a:rPr lang="zh-TW" altLang="en-US" sz="4000" b="1" u="sng"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預防性羈押</a:t>
            </a:r>
            <a:endParaRPr lang="en-US" altLang="zh-TW" sz="4000" b="1" u="sng"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endParaRPr>
          </a:p>
          <a:p>
            <a:pPr marL="0" indent="0">
              <a:lnSpc>
                <a:spcPts val="3000"/>
              </a:lnSpc>
              <a:spcBef>
                <a:spcPts val="600"/>
              </a:spcBef>
              <a:buNone/>
            </a:pPr>
            <a:r>
              <a:rPr lang="zh-TW" altLang="en-US" sz="2000" b="1" dirty="0">
                <a:solidFill>
                  <a:schemeClr val="bg2">
                    <a:lumMod val="25000"/>
                  </a:schemeClr>
                </a:solidFill>
                <a:latin typeface="新細明體" panose="02020500000000000000" pitchFamily="18" charset="-120"/>
                <a:ea typeface="新細明體" panose="02020500000000000000" pitchFamily="18" charset="-120"/>
                <a:sym typeface="字魂36号-正文宋楷" panose="00000500000000000000" charset="-122"/>
              </a:rPr>
              <a:t>（</a:t>
            </a:r>
            <a:r>
              <a:rPr lang="zh-TW" altLang="en-US" sz="2000" b="1" dirty="0">
                <a:solidFill>
                  <a:schemeClr val="bg2">
                    <a:lumMod val="25000"/>
                  </a:schemeClr>
                </a:solidFill>
                <a:latin typeface="微軟正黑體" panose="020B0604030504040204" pitchFamily="34" charset="-120"/>
                <a:ea typeface="微軟正黑體" panose="020B0604030504040204" pitchFamily="34" charset="-120"/>
                <a:sym typeface="字魂36号-正文宋楷" panose="00000500000000000000" charset="-122"/>
              </a:rPr>
              <a:t>刑訴</a:t>
            </a: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 </a:t>
            </a: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字魂36号-正文宋楷" panose="00000500000000000000" charset="-122"/>
              </a:rPr>
              <a:t>116-2∽117-1</a:t>
            </a:r>
            <a:r>
              <a:rPr lang="zh-TW" altLang="en-US" sz="2000" b="1" dirty="0">
                <a:solidFill>
                  <a:srgbClr val="C00000"/>
                </a:solidFill>
                <a:latin typeface="微軟正黑體" panose="020B0604030504040204" pitchFamily="34" charset="-120"/>
                <a:ea typeface="微軟正黑體" panose="020B0604030504040204" pitchFamily="34" charset="-120"/>
                <a:sym typeface="字魂36号-正文宋楷" panose="00000500000000000000" charset="-122"/>
              </a:rPr>
              <a:t>羈押替代處分</a:t>
            </a:r>
            <a:r>
              <a:rPr lang="zh-TW" altLang="en-US" sz="2000" b="1" dirty="0">
                <a:solidFill>
                  <a:schemeClr val="bg2">
                    <a:lumMod val="25000"/>
                  </a:schemeClr>
                </a:solidFill>
                <a:latin typeface="新細明體" panose="02020500000000000000" pitchFamily="18" charset="-120"/>
                <a:sym typeface="字魂36号-正文宋楷" panose="00000500000000000000" charset="-122"/>
              </a:rPr>
              <a:t>）</a:t>
            </a:r>
            <a:r>
              <a:rPr lang="zh-TW" altLang="en-US" sz="4000" b="1" u="sng" dirty="0">
                <a:solidFill>
                  <a:schemeClr val="accent1">
                    <a:lumMod val="50000"/>
                  </a:schemeClr>
                </a:solidFill>
                <a:latin typeface="微軟正黑體" panose="020B0604030504040204" pitchFamily="34" charset="-120"/>
                <a:ea typeface="微軟正黑體" panose="020B0604030504040204" pitchFamily="34" charset="-120"/>
                <a:sym typeface="字魂36号-正文宋楷" panose="00000500000000000000" charset="-122"/>
              </a:rPr>
              <a:t>　</a:t>
            </a:r>
            <a:endParaRPr lang="en-US" sz="4000" b="1" u="sng" dirty="0">
              <a:solidFill>
                <a:schemeClr val="accent1">
                  <a:lumMod val="50000"/>
                </a:schemeClr>
              </a:solidFill>
              <a:latin typeface="微軟正黑體" panose="020B0604030504040204" pitchFamily="34" charset="-120"/>
              <a:ea typeface="微軟正黑體" panose="020B0604030504040204" pitchFamily="34" charset="-120"/>
              <a:sym typeface="字魂36号-正文宋楷" panose="00000500000000000000" charset="-122"/>
            </a:endParaRPr>
          </a:p>
        </p:txBody>
      </p:sp>
      <p:grpSp>
        <p:nvGrpSpPr>
          <p:cNvPr id="33" name="群組 32">
            <a:extLst>
              <a:ext uri="{FF2B5EF4-FFF2-40B4-BE49-F238E27FC236}">
                <a16:creationId xmlns:a16="http://schemas.microsoft.com/office/drawing/2014/main" id="{095D2582-6952-4964-B667-4F36CF65664D}"/>
              </a:ext>
            </a:extLst>
          </p:cNvPr>
          <p:cNvGrpSpPr/>
          <p:nvPr/>
        </p:nvGrpSpPr>
        <p:grpSpPr>
          <a:xfrm>
            <a:off x="5792220" y="2960101"/>
            <a:ext cx="1155851" cy="1104062"/>
            <a:chOff x="2712828" y="4457932"/>
            <a:chExt cx="1155851" cy="1104062"/>
          </a:xfrm>
        </p:grpSpPr>
        <p:sp>
          <p:nvSpPr>
            <p:cNvPr id="46" name="橢圓 45">
              <a:extLst>
                <a:ext uri="{FF2B5EF4-FFF2-40B4-BE49-F238E27FC236}">
                  <a16:creationId xmlns:a16="http://schemas.microsoft.com/office/drawing/2014/main" id="{575A826B-3B36-46F8-B661-167ECB1B3E60}"/>
                </a:ext>
              </a:extLst>
            </p:cNvPr>
            <p:cNvSpPr/>
            <p:nvPr/>
          </p:nvSpPr>
          <p:spPr>
            <a:xfrm>
              <a:off x="2712828" y="4457932"/>
              <a:ext cx="1155851" cy="1104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7" name="Picture 12" descr="748 Again Icon Illustrations &amp;amp; Clip Art - iStock">
              <a:extLst>
                <a:ext uri="{FF2B5EF4-FFF2-40B4-BE49-F238E27FC236}">
                  <a16:creationId xmlns:a16="http://schemas.microsoft.com/office/drawing/2014/main" id="{171C3505-A6DE-4DFD-8ED1-12C0F101DBA4}"/>
                </a:ext>
              </a:extLst>
            </p:cNvPr>
            <p:cNvPicPr>
              <a:picLocks noChangeAspect="1" noChangeArrowheads="1"/>
            </p:cNvPicPr>
            <p:nvPr/>
          </p:nvPicPr>
          <p:blipFill rotWithShape="1">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ackgroundRemoval t="20752" b="78105" l="21242" r="79739">
                          <a14:foregroundMark x1="78268" y1="45098" x2="78268" y2="45098"/>
                          <a14:foregroundMark x1="73039" y1="25163" x2="73693" y2="31209"/>
                          <a14:foregroundMark x1="74346" y1="33170" x2="61765" y2="23203"/>
                          <a14:foregroundMark x1="57680" y1="21569" x2="45752" y2="20915"/>
                          <a14:foregroundMark x1="79412" y1="46732" x2="79739" y2="53268"/>
                          <a14:foregroundMark x1="35458" y1="68954" x2="26961" y2="66993"/>
                          <a14:foregroundMark x1="21405" y1="57190" x2="21732" y2="42484"/>
                          <a14:foregroundMark x1="58333" y1="78105" x2="58333" y2="78105"/>
                        </a14:backgroundRemoval>
                      </a14:imgEffect>
                    </a14:imgLayer>
                  </a14:imgProps>
                </a:ext>
                <a:ext uri="{28A0092B-C50C-407E-A947-70E740481C1C}">
                  <a14:useLocalDpi xmlns:a14="http://schemas.microsoft.com/office/drawing/2010/main" val="0"/>
                </a:ext>
              </a:extLst>
            </a:blip>
            <a:srcRect l="16948" t="17480" r="17683" b="17728"/>
            <a:stretch/>
          </p:blipFill>
          <p:spPr bwMode="auto">
            <a:xfrm flipH="1">
              <a:off x="2760419" y="4466852"/>
              <a:ext cx="1095732" cy="105669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8" descr="No sharp objects black glyph manual label icon. Do not handle knives and dangerous  items. Silhouette symbol on white space. Vector isolated illustration for  product use instructions 4181028 Vector Art at Vecteezy">
              <a:extLst>
                <a:ext uri="{FF2B5EF4-FFF2-40B4-BE49-F238E27FC236}">
                  <a16:creationId xmlns:a16="http://schemas.microsoft.com/office/drawing/2014/main" id="{4F262591-05A9-4951-B079-5D4D9818A0A7}"/>
                </a:ext>
              </a:extLst>
            </p:cNvPr>
            <p:cNvPicPr>
              <a:picLocks noChangeAspect="1" noChangeArrowheads="1"/>
            </p:cNvPicPr>
            <p:nvPr/>
          </p:nvPicPr>
          <p:blipFill>
            <a:blip r:embed="rId9" cstate="print">
              <a:duotone>
                <a:schemeClr val="accent2">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34844" y1="71823" x2="34844" y2="71823"/>
                          <a14:foregroundMark x1="57917" y1="64427" x2="57917" y2="64427"/>
                          <a14:foregroundMark x1="66250" y1="55833" x2="66250" y2="55833"/>
                          <a14:foregroundMark x1="67656" y1="42760" x2="67656" y2="42760"/>
                          <a14:foregroundMark x1="34844" y1="36510" x2="34844" y2="36510"/>
                          <a14:foregroundMark x1="67760" y1="66094" x2="67760" y2="66094"/>
                          <a14:foregroundMark x1="67344" y1="71406" x2="67344" y2="71406"/>
                          <a14:foregroundMark x1="65417" y1="78073" x2="65417" y2="78073"/>
                          <a14:foregroundMark x1="65156" y1="83490" x2="65156" y2="83490"/>
                        </a14:backgroundRemoval>
                      </a14:imgEffect>
                    </a14:imgLayer>
                  </a14:imgProps>
                </a:ext>
                <a:ext uri="{28A0092B-C50C-407E-A947-70E740481C1C}">
                  <a14:useLocalDpi xmlns:a14="http://schemas.microsoft.com/office/drawing/2010/main" val="0"/>
                </a:ext>
              </a:extLst>
            </a:blip>
            <a:srcRect/>
            <a:stretch>
              <a:fillRect/>
            </a:stretch>
          </p:blipFill>
          <p:spPr bwMode="auto">
            <a:xfrm>
              <a:off x="2830304" y="4521322"/>
              <a:ext cx="920897" cy="8959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群組 34">
            <a:extLst>
              <a:ext uri="{FF2B5EF4-FFF2-40B4-BE49-F238E27FC236}">
                <a16:creationId xmlns:a16="http://schemas.microsoft.com/office/drawing/2014/main" id="{5ED622C8-3CE2-4BAC-B719-56F0FDA53E64}"/>
              </a:ext>
            </a:extLst>
          </p:cNvPr>
          <p:cNvGrpSpPr/>
          <p:nvPr/>
        </p:nvGrpSpPr>
        <p:grpSpPr>
          <a:xfrm>
            <a:off x="6850973" y="3942585"/>
            <a:ext cx="1208649" cy="1104061"/>
            <a:chOff x="3717215" y="4335495"/>
            <a:chExt cx="1208649" cy="1104061"/>
          </a:xfrm>
        </p:grpSpPr>
        <p:sp>
          <p:nvSpPr>
            <p:cNvPr id="50" name="橢圓 49">
              <a:extLst>
                <a:ext uri="{FF2B5EF4-FFF2-40B4-BE49-F238E27FC236}">
                  <a16:creationId xmlns:a16="http://schemas.microsoft.com/office/drawing/2014/main" id="{36D6C794-094F-4E90-819E-C118CB92929F}"/>
                </a:ext>
              </a:extLst>
            </p:cNvPr>
            <p:cNvSpPr/>
            <p:nvPr/>
          </p:nvSpPr>
          <p:spPr>
            <a:xfrm>
              <a:off x="3717215" y="4335495"/>
              <a:ext cx="1208649" cy="11040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1" name="群組 50">
              <a:extLst>
                <a:ext uri="{FF2B5EF4-FFF2-40B4-BE49-F238E27FC236}">
                  <a16:creationId xmlns:a16="http://schemas.microsoft.com/office/drawing/2014/main" id="{D579D13F-6FD0-4054-919D-23005DC6AE6D}"/>
                </a:ext>
              </a:extLst>
            </p:cNvPr>
            <p:cNvGrpSpPr/>
            <p:nvPr/>
          </p:nvGrpSpPr>
          <p:grpSpPr>
            <a:xfrm>
              <a:off x="3746252" y="4359180"/>
              <a:ext cx="1145784" cy="1056690"/>
              <a:chOff x="5655411" y="3707613"/>
              <a:chExt cx="1572997" cy="1559146"/>
            </a:xfrm>
          </p:grpSpPr>
          <p:pic>
            <p:nvPicPr>
              <p:cNvPr id="52" name="Picture 12" descr="748 Again Icon Illustrations &amp;amp; Clip Art - iStock">
                <a:extLst>
                  <a:ext uri="{FF2B5EF4-FFF2-40B4-BE49-F238E27FC236}">
                    <a16:creationId xmlns:a16="http://schemas.microsoft.com/office/drawing/2014/main" id="{80EFAEFC-0A7A-4D8D-8DBF-BFF27C7FF6DD}"/>
                  </a:ext>
                </a:extLst>
              </p:cNvPr>
              <p:cNvPicPr>
                <a:picLocks noChangeAspect="1" noChangeArrowheads="1"/>
              </p:cNvPicPr>
              <p:nvPr/>
            </p:nvPicPr>
            <p:blipFill rotWithShape="1">
              <a:blip r:embed="rId11" cstate="print">
                <a:duotone>
                  <a:schemeClr val="accent2">
                    <a:shade val="45000"/>
                    <a:satMod val="135000"/>
                  </a:schemeClr>
                  <a:prstClr val="white"/>
                </a:duotone>
                <a:extLst>
                  <a:ext uri="{BEBA8EAE-BF5A-486C-A8C5-ECC9F3942E4B}">
                    <a14:imgProps xmlns:a14="http://schemas.microsoft.com/office/drawing/2010/main">
                      <a14:imgLayer r:embed="rId12">
                        <a14:imgEffect>
                          <a14:backgroundRemoval t="20752" b="78105" l="20425" r="79085">
                            <a14:foregroundMark x1="71569" y1="31209" x2="71569" y2="31209"/>
                            <a14:foregroundMark x1="79248" y1="44118" x2="79248" y2="44118"/>
                            <a14:foregroundMark x1="72876" y1="32190" x2="72876" y2="32190"/>
                            <a14:foregroundMark x1="71895" y1="30392" x2="67974" y2="25980"/>
                            <a14:foregroundMark x1="61111" y1="22712" x2="41830" y2="20915"/>
                            <a14:foregroundMark x1="21242" y1="41993" x2="20425" y2="54739"/>
                            <a14:foregroundMark x1="25980" y1="66830" x2="30882" y2="72549"/>
                            <a14:foregroundMark x1="41830" y1="77941" x2="59477" y2="78105"/>
                          </a14:backgroundRemoval>
                        </a14:imgEffect>
                      </a14:imgLayer>
                    </a14:imgProps>
                  </a:ext>
                  <a:ext uri="{28A0092B-C50C-407E-A947-70E740481C1C}">
                    <a14:useLocalDpi xmlns:a14="http://schemas.microsoft.com/office/drawing/2010/main" val="0"/>
                  </a:ext>
                </a:extLst>
              </a:blip>
              <a:srcRect l="16948" t="17480" r="17683" b="17728"/>
              <a:stretch/>
            </p:blipFill>
            <p:spPr bwMode="auto">
              <a:xfrm>
                <a:off x="5655411" y="3707613"/>
                <a:ext cx="1572997" cy="15591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3" name="Picture 20" descr="Line,Clip art #253407 - Free Icon Library">
                <a:extLst>
                  <a:ext uri="{FF2B5EF4-FFF2-40B4-BE49-F238E27FC236}">
                    <a16:creationId xmlns:a16="http://schemas.microsoft.com/office/drawing/2014/main" id="{40F61235-CD6F-4A6A-A01C-24EC2689D498}"/>
                  </a:ext>
                </a:extLst>
              </p:cNvPr>
              <p:cNvPicPr>
                <a:picLocks noChangeAspect="1" noChangeArrowheads="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6657" y="4038375"/>
                <a:ext cx="897622" cy="897623"/>
              </a:xfrm>
              <a:prstGeom prst="rect">
                <a:avLst/>
              </a:prstGeom>
              <a:noFill/>
              <a:ln>
                <a:noFill/>
              </a:ln>
              <a:extLst>
                <a:ext uri="{909E8E84-426E-40DD-AFC4-6F175D3DCCD1}">
                  <a14:hiddenFill xmlns:a14="http://schemas.microsoft.com/office/drawing/2010/main">
                    <a:solidFill>
                      <a:srgbClr val="FFFFFF"/>
                    </a:solidFill>
                  </a14:hiddenFill>
                </a:ext>
              </a:extLst>
            </p:spPr>
          </p:pic>
        </p:grpSp>
      </p:grpSp>
      <p:sp>
        <p:nvSpPr>
          <p:cNvPr id="4" name="投影片編號版面配置區 3"/>
          <p:cNvSpPr>
            <a:spLocks noGrp="1"/>
          </p:cNvSpPr>
          <p:nvPr>
            <p:ph type="sldNum" sz="quarter" idx="12"/>
          </p:nvPr>
        </p:nvSpPr>
        <p:spPr/>
        <p:txBody>
          <a:bodyPr/>
          <a:lstStyle/>
          <a:p>
            <a:fld id="{39B9048E-752E-4350-A603-90CCC7EB4C6E}" type="slidenum">
              <a:rPr lang="zh-TW" altLang="en-US" smtClean="0"/>
              <a:t>26</a:t>
            </a:fld>
            <a:endParaRPr lang="zh-TW" altLang="en-US"/>
          </a:p>
        </p:txBody>
      </p:sp>
    </p:spTree>
    <p:extLst>
      <p:ext uri="{BB962C8B-B14F-4D97-AF65-F5344CB8AC3E}">
        <p14:creationId xmlns:p14="http://schemas.microsoft.com/office/powerpoint/2010/main" val="3698020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83" y="223520"/>
            <a:ext cx="11529677" cy="642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548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向右箭號 48"/>
          <p:cNvSpPr/>
          <p:nvPr/>
        </p:nvSpPr>
        <p:spPr>
          <a:xfrm>
            <a:off x="416916" y="4951450"/>
            <a:ext cx="11576814" cy="465513"/>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sp>
        <p:nvSpPr>
          <p:cNvPr id="14" name="向右箭號 13"/>
          <p:cNvSpPr/>
          <p:nvPr/>
        </p:nvSpPr>
        <p:spPr>
          <a:xfrm>
            <a:off x="416916" y="2386291"/>
            <a:ext cx="11576815" cy="465513"/>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sp>
        <p:nvSpPr>
          <p:cNvPr id="4" name="圓角矩形 3"/>
          <p:cNvSpPr/>
          <p:nvPr/>
        </p:nvSpPr>
        <p:spPr>
          <a:xfrm>
            <a:off x="316526" y="2351958"/>
            <a:ext cx="1894013" cy="499846"/>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u="sng"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未符合</a:t>
            </a:r>
            <a:r>
              <a:rPr lang="zh-TW" altLang="en-US" sz="14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家暴法身分</a:t>
            </a:r>
            <a:endParaRPr lang="zh-TW" altLang="en-US"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18" name="圓角矩形 17"/>
          <p:cNvSpPr/>
          <p:nvPr/>
        </p:nvSpPr>
        <p:spPr>
          <a:xfrm>
            <a:off x="4693309" y="2152521"/>
            <a:ext cx="1762298" cy="939338"/>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核發書面告誡</a:t>
            </a:r>
          </a:p>
        </p:txBody>
      </p:sp>
      <p:sp>
        <p:nvSpPr>
          <p:cNvPr id="19" name="圓角矩形 18"/>
          <p:cNvSpPr/>
          <p:nvPr/>
        </p:nvSpPr>
        <p:spPr>
          <a:xfrm>
            <a:off x="2458483" y="2149968"/>
            <a:ext cx="1894012" cy="939338"/>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跟騷行為涉嫌</a:t>
            </a:r>
            <a:endParaRPr lang="en-US" altLang="zh-TW"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跟騷法第</a:t>
            </a:r>
            <a:r>
              <a:rPr lang="en-US" altLang="zh-TW"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18</a:t>
            </a:r>
            <a:r>
              <a:rPr lang="zh-TW" altLang="en-US"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條</a:t>
            </a:r>
            <a:endParaRPr lang="en-US" altLang="zh-TW"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u="sng"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依法偵辦</a:t>
            </a:r>
          </a:p>
        </p:txBody>
      </p:sp>
      <p:sp>
        <p:nvSpPr>
          <p:cNvPr id="30" name="圓角矩形 29"/>
          <p:cNvSpPr/>
          <p:nvPr/>
        </p:nvSpPr>
        <p:spPr>
          <a:xfrm>
            <a:off x="9376750" y="2132212"/>
            <a:ext cx="1977050" cy="939338"/>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依跟騷法第</a:t>
            </a:r>
            <a:r>
              <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19</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條</a:t>
            </a:r>
          </a:p>
        </p:txBody>
      </p:sp>
      <p:cxnSp>
        <p:nvCxnSpPr>
          <p:cNvPr id="34" name="直線接點 33"/>
          <p:cNvCxnSpPr>
            <a:cxnSpLocks/>
          </p:cNvCxnSpPr>
          <p:nvPr/>
        </p:nvCxnSpPr>
        <p:spPr>
          <a:xfrm flipH="1">
            <a:off x="172865" y="3879712"/>
            <a:ext cx="11625558" cy="2160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316525" y="1327612"/>
            <a:ext cx="1894013" cy="4052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身分確認 </a:t>
            </a:r>
            <a:endParaRPr lang="zh-TW" altLang="en-US" b="1" dirty="0">
              <a:ln w="0"/>
              <a:solidFill>
                <a:schemeClr val="tx1"/>
              </a:solidFill>
              <a:effectLst>
                <a:outerShdw blurRad="38100" dist="19050" dir="2700000" algn="tl" rotWithShape="0">
                  <a:schemeClr val="dk1">
                    <a:alpha val="40000"/>
                  </a:schemeClr>
                </a:outerShdw>
              </a:effectLst>
              <a:latin typeface="新細明體" panose="02020500000000000000" pitchFamily="18" charset="-120"/>
              <a:ea typeface="新細明體" panose="02020500000000000000" pitchFamily="18" charset="-120"/>
            </a:endParaRPr>
          </a:p>
        </p:txBody>
      </p:sp>
      <p:sp>
        <p:nvSpPr>
          <p:cNvPr id="46" name="圓角矩形 45"/>
          <p:cNvSpPr/>
          <p:nvPr/>
        </p:nvSpPr>
        <p:spPr>
          <a:xfrm>
            <a:off x="9197266" y="1301467"/>
            <a:ext cx="2380716" cy="41355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違反保護令</a:t>
            </a:r>
            <a:endParaRPr lang="zh-TW" altLang="en-US" b="1" dirty="0">
              <a:ln w="0"/>
              <a:solidFill>
                <a:schemeClr val="tx1"/>
              </a:solidFill>
              <a:effectLst>
                <a:outerShdw blurRad="38100" dist="19050" dir="2700000" algn="tl" rotWithShape="0">
                  <a:schemeClr val="dk1">
                    <a:alpha val="40000"/>
                  </a:schemeClr>
                </a:outerShdw>
              </a:effectLst>
              <a:latin typeface="新細明體" panose="02020500000000000000" pitchFamily="18" charset="-120"/>
              <a:ea typeface="新細明體" panose="02020500000000000000" pitchFamily="18" charset="-120"/>
              <a:cs typeface="+mn-ea"/>
            </a:endParaRPr>
          </a:p>
        </p:txBody>
      </p:sp>
      <p:sp>
        <p:nvSpPr>
          <p:cNvPr id="27" name="圓角矩形 44">
            <a:extLst>
              <a:ext uri="{FF2B5EF4-FFF2-40B4-BE49-F238E27FC236}">
                <a16:creationId xmlns:a16="http://schemas.microsoft.com/office/drawing/2014/main" id="{131C8150-9420-43A6-9716-9F422B5DC917}"/>
              </a:ext>
            </a:extLst>
          </p:cNvPr>
          <p:cNvSpPr/>
          <p:nvPr/>
        </p:nvSpPr>
        <p:spPr>
          <a:xfrm>
            <a:off x="2458482" y="1318663"/>
            <a:ext cx="1894013" cy="4052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犯罪偵查</a:t>
            </a:r>
            <a:endParaRPr lang="zh-TW" altLang="en-US" b="1" dirty="0">
              <a:ln w="0"/>
              <a:solidFill>
                <a:schemeClr val="tx1"/>
              </a:solidFill>
              <a:effectLst>
                <a:outerShdw blurRad="38100" dist="19050" dir="2700000" algn="tl" rotWithShape="0">
                  <a:schemeClr val="dk1">
                    <a:alpha val="40000"/>
                  </a:schemeClr>
                </a:outerShdw>
              </a:effectLst>
              <a:latin typeface="新細明體" panose="02020500000000000000" pitchFamily="18" charset="-120"/>
              <a:ea typeface="新細明體" panose="02020500000000000000" pitchFamily="18" charset="-120"/>
            </a:endParaRPr>
          </a:p>
        </p:txBody>
      </p:sp>
      <p:sp>
        <p:nvSpPr>
          <p:cNvPr id="29" name="圓角矩形 44">
            <a:extLst>
              <a:ext uri="{FF2B5EF4-FFF2-40B4-BE49-F238E27FC236}">
                <a16:creationId xmlns:a16="http://schemas.microsoft.com/office/drawing/2014/main" id="{E4C83AAA-E44B-4DE5-ABA7-6442B378739D}"/>
              </a:ext>
            </a:extLst>
          </p:cNvPr>
          <p:cNvSpPr/>
          <p:nvPr/>
        </p:nvSpPr>
        <p:spPr>
          <a:xfrm>
            <a:off x="4693309" y="1309779"/>
            <a:ext cx="4062456" cy="4052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保護措施</a:t>
            </a:r>
            <a:endParaRPr lang="zh-TW" altLang="en-US" b="1" dirty="0">
              <a:ln w="0"/>
              <a:solidFill>
                <a:schemeClr val="tx1"/>
              </a:solidFill>
              <a:effectLst>
                <a:outerShdw blurRad="38100" dist="19050" dir="2700000" algn="tl" rotWithShape="0">
                  <a:schemeClr val="dk1">
                    <a:alpha val="40000"/>
                  </a:schemeClr>
                </a:outerShdw>
              </a:effectLst>
              <a:latin typeface="新細明體" panose="02020500000000000000" pitchFamily="18" charset="-120"/>
              <a:ea typeface="新細明體" panose="02020500000000000000" pitchFamily="18" charset="-120"/>
            </a:endParaRPr>
          </a:p>
        </p:txBody>
      </p:sp>
      <p:sp>
        <p:nvSpPr>
          <p:cNvPr id="32" name="圓角矩形 17">
            <a:extLst>
              <a:ext uri="{FF2B5EF4-FFF2-40B4-BE49-F238E27FC236}">
                <a16:creationId xmlns:a16="http://schemas.microsoft.com/office/drawing/2014/main" id="{5850C26C-3034-4BFF-968F-710C80F1AFBF}"/>
              </a:ext>
            </a:extLst>
          </p:cNvPr>
          <p:cNvSpPr/>
          <p:nvPr/>
        </p:nvSpPr>
        <p:spPr>
          <a:xfrm>
            <a:off x="6993467" y="2154448"/>
            <a:ext cx="1762298" cy="939338"/>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違反書面告誡</a:t>
            </a:r>
            <a:r>
              <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p>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聲請保護令</a:t>
            </a:r>
          </a:p>
        </p:txBody>
      </p:sp>
      <p:sp>
        <p:nvSpPr>
          <p:cNvPr id="33" name="圓角矩形 3">
            <a:extLst>
              <a:ext uri="{FF2B5EF4-FFF2-40B4-BE49-F238E27FC236}">
                <a16:creationId xmlns:a16="http://schemas.microsoft.com/office/drawing/2014/main" id="{21A3D32F-03CF-43DE-9AA1-5627091176AD}"/>
              </a:ext>
            </a:extLst>
          </p:cNvPr>
          <p:cNvSpPr/>
          <p:nvPr/>
        </p:nvSpPr>
        <p:spPr>
          <a:xfrm>
            <a:off x="316525" y="4917117"/>
            <a:ext cx="1894013" cy="499846"/>
          </a:xfrm>
          <a:prstGeom prst="round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u="sng"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符合</a:t>
            </a:r>
            <a:r>
              <a:rPr lang="zh-TW" altLang="en-US" sz="2000" b="1" dirty="0">
                <a:ln w="0"/>
                <a:solidFill>
                  <a:srgbClr val="C0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 </a:t>
            </a:r>
            <a:r>
              <a:rPr lang="zh-TW" altLang="en-US"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家暴法身分</a:t>
            </a:r>
          </a:p>
        </p:txBody>
      </p:sp>
      <p:sp>
        <p:nvSpPr>
          <p:cNvPr id="35" name="圓角矩形 18">
            <a:extLst>
              <a:ext uri="{FF2B5EF4-FFF2-40B4-BE49-F238E27FC236}">
                <a16:creationId xmlns:a16="http://schemas.microsoft.com/office/drawing/2014/main" id="{7FECE3FC-C609-433C-B47C-9748A72E596C}"/>
              </a:ext>
            </a:extLst>
          </p:cNvPr>
          <p:cNvSpPr/>
          <p:nvPr/>
        </p:nvSpPr>
        <p:spPr>
          <a:xfrm>
            <a:off x="2458482" y="4736122"/>
            <a:ext cx="1894012" cy="939338"/>
          </a:xfrm>
          <a:prstGeom prst="round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跟騷行為涉嫌</a:t>
            </a:r>
            <a:endParaRPr lang="en-US" altLang="zh-TW"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跟騷法第</a:t>
            </a:r>
            <a:r>
              <a:rPr lang="en-US" altLang="zh-TW"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18</a:t>
            </a:r>
            <a:r>
              <a:rPr lang="zh-TW" altLang="en-US"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條</a:t>
            </a:r>
            <a:endParaRPr lang="en-US" altLang="zh-TW"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u="sng"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依法偵辦</a:t>
            </a:r>
          </a:p>
        </p:txBody>
      </p:sp>
      <p:sp>
        <p:nvSpPr>
          <p:cNvPr id="36" name="圓角矩形 17">
            <a:extLst>
              <a:ext uri="{FF2B5EF4-FFF2-40B4-BE49-F238E27FC236}">
                <a16:creationId xmlns:a16="http://schemas.microsoft.com/office/drawing/2014/main" id="{6EDA1410-DA53-4F03-B474-D4A329912097}"/>
              </a:ext>
            </a:extLst>
          </p:cNvPr>
          <p:cNvSpPr/>
          <p:nvPr/>
        </p:nvSpPr>
        <p:spPr>
          <a:xfrm>
            <a:off x="5748292" y="4575053"/>
            <a:ext cx="1952489" cy="1273302"/>
          </a:xfrm>
          <a:prstGeom prst="round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核發書面告誡</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並</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聲請保護令</a:t>
            </a:r>
            <a:endPar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en-US" altLang="zh-TW" sz="14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en-US" sz="14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通保、暫保、緊保</a:t>
            </a:r>
            <a:r>
              <a:rPr lang="en-US" altLang="zh-TW" sz="14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endParaRPr lang="zh-TW" altLang="en-US" sz="16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38" name="圓角矩形 29">
            <a:extLst>
              <a:ext uri="{FF2B5EF4-FFF2-40B4-BE49-F238E27FC236}">
                <a16:creationId xmlns:a16="http://schemas.microsoft.com/office/drawing/2014/main" id="{1E76DC36-4B19-4B14-ACD1-2200B46343BC}"/>
              </a:ext>
            </a:extLst>
          </p:cNvPr>
          <p:cNvSpPr/>
          <p:nvPr/>
        </p:nvSpPr>
        <p:spPr>
          <a:xfrm>
            <a:off x="9376750" y="4714537"/>
            <a:ext cx="1977050" cy="939338"/>
          </a:xfrm>
          <a:prstGeom prst="round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依家暴法第</a:t>
            </a:r>
            <a:r>
              <a:rPr lang="en-US" altLang="zh-TW"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61</a:t>
            </a:r>
            <a:r>
              <a:rPr lang="zh-TW" altLang="en-US"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條</a:t>
            </a:r>
          </a:p>
        </p:txBody>
      </p:sp>
      <p:sp>
        <p:nvSpPr>
          <p:cNvPr id="39" name="文字方塊 38">
            <a:extLst>
              <a:ext uri="{FF2B5EF4-FFF2-40B4-BE49-F238E27FC236}">
                <a16:creationId xmlns:a16="http://schemas.microsoft.com/office/drawing/2014/main" id="{E7804CBD-F40D-4ADF-A8BC-20957D7D2A48}"/>
              </a:ext>
            </a:extLst>
          </p:cNvPr>
          <p:cNvSpPr txBox="1"/>
          <p:nvPr/>
        </p:nvSpPr>
        <p:spPr>
          <a:xfrm>
            <a:off x="4874155" y="3095939"/>
            <a:ext cx="1894013" cy="584775"/>
          </a:xfrm>
          <a:prstGeom prst="rect">
            <a:avLst/>
          </a:prstGeom>
          <a:noFill/>
        </p:spPr>
        <p:txBody>
          <a:bodyPr wrap="square">
            <a:spAutoFit/>
          </a:bodyPr>
          <a:lstStyle/>
          <a:p>
            <a:r>
              <a:rPr lang="zh-TW" altLang="en-US" sz="1600"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即時警告</a:t>
            </a:r>
            <a:endPar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endParaRPr>
          </a:p>
          <a:p>
            <a:r>
              <a:rPr lang="zh-TW" altLang="en-US" sz="1600"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保護令前置程序</a:t>
            </a:r>
            <a:endPar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endParaRPr>
          </a:p>
        </p:txBody>
      </p:sp>
      <p:sp>
        <p:nvSpPr>
          <p:cNvPr id="41" name="文本框 21">
            <a:extLst>
              <a:ext uri="{FF2B5EF4-FFF2-40B4-BE49-F238E27FC236}">
                <a16:creationId xmlns:a16="http://schemas.microsoft.com/office/drawing/2014/main" id="{B48BAF79-FFED-48FA-AEFE-E76BE2FE5137}"/>
              </a:ext>
            </a:extLst>
          </p:cNvPr>
          <p:cNvSpPr txBox="1"/>
          <p:nvPr/>
        </p:nvSpPr>
        <p:spPr bwMode="auto">
          <a:xfrm>
            <a:off x="312864" y="170840"/>
            <a:ext cx="6256084" cy="779252"/>
          </a:xfrm>
          <a:prstGeom prst="rect">
            <a:avLst/>
          </a:prstGeom>
          <a:noFill/>
        </p:spPr>
        <p:txBody>
          <a:bodyPr wrap="square">
            <a:spAutoFit/>
          </a:bodyPr>
          <a:lstStyle/>
          <a:p>
            <a:pPr fontAlgn="auto">
              <a:lnSpc>
                <a:spcPts val="6000"/>
              </a:lnSpc>
              <a:spcBef>
                <a:spcPts val="0"/>
              </a:spcBef>
              <a:spcAft>
                <a:spcPts val="0"/>
              </a:spcAft>
              <a:defRPr/>
            </a:pPr>
            <a:r>
              <a:rPr lang="zh-TW" altLang="en-US" sz="36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家暴身分涉及跟騷法</a:t>
            </a:r>
            <a:r>
              <a:rPr lang="zh-TW" altLang="en-US" sz="24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處理流程對照</a:t>
            </a:r>
            <a:endParaRPr lang="en-US" altLang="zh-TW" sz="36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sp>
        <p:nvSpPr>
          <p:cNvPr id="42" name="文字方塊 41">
            <a:extLst>
              <a:ext uri="{FF2B5EF4-FFF2-40B4-BE49-F238E27FC236}">
                <a16:creationId xmlns:a16="http://schemas.microsoft.com/office/drawing/2014/main" id="{981A3C3F-0CC7-4E2F-95BE-56AC9F70519E}"/>
              </a:ext>
            </a:extLst>
          </p:cNvPr>
          <p:cNvSpPr txBox="1"/>
          <p:nvPr/>
        </p:nvSpPr>
        <p:spPr>
          <a:xfrm>
            <a:off x="7700780" y="5297763"/>
            <a:ext cx="1344337" cy="1077218"/>
          </a:xfrm>
          <a:prstGeom prst="rect">
            <a:avLst/>
          </a:prstGeom>
          <a:noFill/>
        </p:spPr>
        <p:txBody>
          <a:bodyPr wrap="square">
            <a:spAutoFit/>
          </a:bodyPr>
          <a:lstStyle/>
          <a:p>
            <a:r>
              <a:rPr lang="zh-TW" altLang="en-US" sz="1600"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依家暴法第</a:t>
            </a:r>
            <a:r>
              <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rPr>
              <a:t>10</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條聲請</a:t>
            </a:r>
            <a:r>
              <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跟騷法第</a:t>
            </a:r>
            <a:r>
              <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rPr>
              <a:t>5</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條第</a:t>
            </a:r>
            <a:r>
              <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rPr>
              <a:t>4</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項</a:t>
            </a:r>
            <a:r>
              <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rPr>
              <a:t>)</a:t>
            </a:r>
          </a:p>
        </p:txBody>
      </p:sp>
      <p:sp>
        <p:nvSpPr>
          <p:cNvPr id="43" name="文字方塊 42">
            <a:extLst>
              <a:ext uri="{FF2B5EF4-FFF2-40B4-BE49-F238E27FC236}">
                <a16:creationId xmlns:a16="http://schemas.microsoft.com/office/drawing/2014/main" id="{F01EB5F0-DDE6-4CE8-8613-CBE8E4F3B19D}"/>
              </a:ext>
            </a:extLst>
          </p:cNvPr>
          <p:cNvSpPr txBox="1"/>
          <p:nvPr/>
        </p:nvSpPr>
        <p:spPr>
          <a:xfrm>
            <a:off x="7700781" y="4142180"/>
            <a:ext cx="1344337" cy="830997"/>
          </a:xfrm>
          <a:prstGeom prst="rect">
            <a:avLst/>
          </a:prstGeom>
          <a:noFill/>
        </p:spPr>
        <p:txBody>
          <a:bodyPr wrap="square">
            <a:spAutoFit/>
          </a:bodyPr>
          <a:lstStyle/>
          <a:p>
            <a:r>
              <a:rPr lang="zh-TW" altLang="en-US" sz="1600"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即時警告</a:t>
            </a:r>
            <a:endPar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endParaRPr>
          </a:p>
          <a:p>
            <a:r>
              <a:rPr lang="zh-TW" altLang="en-US" sz="1600"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依跟騷法第</a:t>
            </a:r>
            <a:r>
              <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rPr>
              <a:t>4</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條第</a:t>
            </a:r>
            <a:r>
              <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rPr>
              <a:t>2</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項</a:t>
            </a:r>
            <a:endPar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endParaRPr>
          </a:p>
        </p:txBody>
      </p:sp>
      <p:sp>
        <p:nvSpPr>
          <p:cNvPr id="50" name="文字方塊 49">
            <a:extLst>
              <a:ext uri="{FF2B5EF4-FFF2-40B4-BE49-F238E27FC236}">
                <a16:creationId xmlns:a16="http://schemas.microsoft.com/office/drawing/2014/main" id="{BC069763-A240-426A-B8E9-F6433DF14EB1}"/>
              </a:ext>
            </a:extLst>
          </p:cNvPr>
          <p:cNvSpPr txBox="1"/>
          <p:nvPr/>
        </p:nvSpPr>
        <p:spPr>
          <a:xfrm>
            <a:off x="9600556" y="2717560"/>
            <a:ext cx="1665541" cy="338554"/>
          </a:xfrm>
          <a:prstGeom prst="rect">
            <a:avLst/>
          </a:prstGeom>
          <a:noFill/>
        </p:spPr>
        <p:txBody>
          <a:bodyPr wrap="square">
            <a:spAutoFit/>
          </a:bodyPr>
          <a:lstStyle/>
          <a:p>
            <a:r>
              <a:rPr lang="zh-TW" altLang="en-US" sz="1600"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違反保護令罪</a:t>
            </a:r>
            <a:endPar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endParaRPr>
          </a:p>
        </p:txBody>
      </p:sp>
      <p:sp>
        <p:nvSpPr>
          <p:cNvPr id="25" name="文字方塊 24">
            <a:extLst>
              <a:ext uri="{FF2B5EF4-FFF2-40B4-BE49-F238E27FC236}">
                <a16:creationId xmlns:a16="http://schemas.microsoft.com/office/drawing/2014/main" id="{BC069763-A240-426A-B8E9-F6433DF14EB1}"/>
              </a:ext>
            </a:extLst>
          </p:cNvPr>
          <p:cNvSpPr txBox="1"/>
          <p:nvPr/>
        </p:nvSpPr>
        <p:spPr>
          <a:xfrm>
            <a:off x="2674891" y="3103890"/>
            <a:ext cx="1529436" cy="338554"/>
          </a:xfrm>
          <a:prstGeom prst="rect">
            <a:avLst/>
          </a:prstGeom>
          <a:noFill/>
        </p:spPr>
        <p:txBody>
          <a:bodyPr wrap="square">
            <a:spAutoFit/>
          </a:bodyPr>
          <a:lstStyle/>
          <a:p>
            <a:r>
              <a:rPr lang="zh-TW" altLang="en-US" sz="1600"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偵辦跟騷罪</a:t>
            </a:r>
            <a:endPar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endParaRPr>
          </a:p>
        </p:txBody>
      </p:sp>
      <p:sp>
        <p:nvSpPr>
          <p:cNvPr id="26" name="文字方塊 25">
            <a:extLst>
              <a:ext uri="{FF2B5EF4-FFF2-40B4-BE49-F238E27FC236}">
                <a16:creationId xmlns:a16="http://schemas.microsoft.com/office/drawing/2014/main" id="{BC069763-A240-426A-B8E9-F6433DF14EB1}"/>
              </a:ext>
            </a:extLst>
          </p:cNvPr>
          <p:cNvSpPr txBox="1"/>
          <p:nvPr/>
        </p:nvSpPr>
        <p:spPr>
          <a:xfrm>
            <a:off x="2674891" y="5696337"/>
            <a:ext cx="1529436" cy="338554"/>
          </a:xfrm>
          <a:prstGeom prst="rect">
            <a:avLst/>
          </a:prstGeom>
          <a:noFill/>
        </p:spPr>
        <p:txBody>
          <a:bodyPr wrap="square">
            <a:spAutoFit/>
          </a:bodyPr>
          <a:lstStyle/>
          <a:p>
            <a:r>
              <a:rPr lang="zh-TW" altLang="en-US" sz="1600"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偵辦跟騷罪</a:t>
            </a:r>
            <a:endPar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endParaRPr>
          </a:p>
        </p:txBody>
      </p:sp>
      <p:sp>
        <p:nvSpPr>
          <p:cNvPr id="31" name="文字方塊 30">
            <a:extLst>
              <a:ext uri="{FF2B5EF4-FFF2-40B4-BE49-F238E27FC236}">
                <a16:creationId xmlns:a16="http://schemas.microsoft.com/office/drawing/2014/main" id="{BC069763-A240-426A-B8E9-F6433DF14EB1}"/>
              </a:ext>
            </a:extLst>
          </p:cNvPr>
          <p:cNvSpPr txBox="1"/>
          <p:nvPr/>
        </p:nvSpPr>
        <p:spPr>
          <a:xfrm>
            <a:off x="9600556" y="5306427"/>
            <a:ext cx="1753243" cy="338554"/>
          </a:xfrm>
          <a:prstGeom prst="rect">
            <a:avLst/>
          </a:prstGeom>
          <a:noFill/>
        </p:spPr>
        <p:txBody>
          <a:bodyPr wrap="square">
            <a:spAutoFit/>
          </a:bodyPr>
          <a:lstStyle/>
          <a:p>
            <a:r>
              <a:rPr lang="zh-TW" altLang="en-US" sz="1600"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違反保護令罪</a:t>
            </a:r>
            <a:endPar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endParaRPr>
          </a:p>
        </p:txBody>
      </p:sp>
    </p:spTree>
    <p:extLst>
      <p:ext uri="{BB962C8B-B14F-4D97-AF65-F5344CB8AC3E}">
        <p14:creationId xmlns:p14="http://schemas.microsoft.com/office/powerpoint/2010/main" val="2771583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21">
            <a:extLst>
              <a:ext uri="{FF2B5EF4-FFF2-40B4-BE49-F238E27FC236}">
                <a16:creationId xmlns:a16="http://schemas.microsoft.com/office/drawing/2014/main" id="{1F209D3E-5AAD-458B-AD1E-3AE5C4AE2946}"/>
              </a:ext>
            </a:extLst>
          </p:cNvPr>
          <p:cNvSpPr txBox="1"/>
          <p:nvPr/>
        </p:nvSpPr>
        <p:spPr bwMode="auto">
          <a:xfrm>
            <a:off x="312864" y="170840"/>
            <a:ext cx="6256084" cy="861774"/>
          </a:xfrm>
          <a:prstGeom prst="rect">
            <a:avLst/>
          </a:prstGeom>
          <a:noFill/>
        </p:spPr>
        <p:txBody>
          <a:bodyPr wrap="square">
            <a:spAutoFit/>
          </a:bodyPr>
          <a:lstStyle/>
          <a:p>
            <a:pPr fontAlgn="auto">
              <a:lnSpc>
                <a:spcPts val="6000"/>
              </a:lnSpc>
              <a:spcBef>
                <a:spcPts val="0"/>
              </a:spcBef>
              <a:spcAft>
                <a:spcPts val="0"/>
              </a:spcAft>
              <a:defRPr/>
            </a:pPr>
            <a:r>
              <a:rPr lang="zh-TW" altLang="en-US" sz="44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跟蹤騷擾防制法</a:t>
            </a:r>
            <a:r>
              <a:rPr lang="zh-TW" altLang="en-US" sz="32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處理案例</a:t>
            </a:r>
            <a:r>
              <a:rPr lang="en-US" altLang="zh-TW" sz="32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1</a:t>
            </a:r>
            <a:endParaRPr lang="en-US" altLang="zh-TW" sz="44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grpSp>
        <p:nvGrpSpPr>
          <p:cNvPr id="35" name="群組 34"/>
          <p:cNvGrpSpPr/>
          <p:nvPr/>
        </p:nvGrpSpPr>
        <p:grpSpPr>
          <a:xfrm>
            <a:off x="312864" y="974522"/>
            <a:ext cx="11397673" cy="5594596"/>
            <a:chOff x="312864" y="1088830"/>
            <a:chExt cx="11397673" cy="5594596"/>
          </a:xfrm>
        </p:grpSpPr>
        <p:sp>
          <p:nvSpPr>
            <p:cNvPr id="7" name="TextBox 18">
              <a:extLst>
                <a:ext uri="{FF2B5EF4-FFF2-40B4-BE49-F238E27FC236}">
                  <a16:creationId xmlns:a16="http://schemas.microsoft.com/office/drawing/2014/main" id="{DC946D08-012F-4E9A-ADB7-289BFB8D781F}"/>
                </a:ext>
              </a:extLst>
            </p:cNvPr>
            <p:cNvSpPr txBox="1"/>
            <p:nvPr/>
          </p:nvSpPr>
          <p:spPr>
            <a:xfrm flipH="1">
              <a:off x="312864" y="1088830"/>
              <a:ext cx="3577649" cy="1569660"/>
            </a:xfrm>
            <a:prstGeom prst="rect">
              <a:avLst/>
            </a:prstGeom>
            <a:noFill/>
          </p:spPr>
          <p:txBody>
            <a:bodyPr wrap="square" rtlCol="0">
              <a:spAutoFit/>
            </a:bodyPr>
            <a:lstStyle/>
            <a:p>
              <a:r>
                <a:rPr lang="zh-TW" altLang="en-US" sz="2400"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討債糾紛案件</a:t>
              </a:r>
              <a:endParaRPr lang="en-US" altLang="zh-TW"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endParaRPr>
            </a:p>
            <a:p>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A</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女因簽賭積欠龐大債務，時常遭債主</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男跟車尾隨、守候於家門外及撥打無聲電話，其為了躲避債追，遂謊稱遭</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男係追求、騷擾。</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endParaRPr>
            </a:p>
          </p:txBody>
        </p:sp>
        <p:grpSp>
          <p:nvGrpSpPr>
            <p:cNvPr id="11" name="群組 10">
              <a:extLst>
                <a:ext uri="{FF2B5EF4-FFF2-40B4-BE49-F238E27FC236}">
                  <a16:creationId xmlns:a16="http://schemas.microsoft.com/office/drawing/2014/main" id="{5BFBCC59-A367-4D95-BF90-9F635E8B4EC9}"/>
                </a:ext>
              </a:extLst>
            </p:cNvPr>
            <p:cNvGrpSpPr/>
            <p:nvPr/>
          </p:nvGrpSpPr>
          <p:grpSpPr>
            <a:xfrm>
              <a:off x="794887" y="2800744"/>
              <a:ext cx="10915650" cy="2781300"/>
              <a:chOff x="800100" y="1438275"/>
              <a:chExt cx="10915650" cy="2781300"/>
            </a:xfrm>
          </p:grpSpPr>
          <p:sp>
            <p:nvSpPr>
              <p:cNvPr id="16" name="矩形: 圓角 24">
                <a:extLst>
                  <a:ext uri="{FF2B5EF4-FFF2-40B4-BE49-F238E27FC236}">
                    <a16:creationId xmlns:a16="http://schemas.microsoft.com/office/drawing/2014/main" id="{AC1A5CDE-4BD0-4EA6-92CF-DF3520B319C8}"/>
                  </a:ext>
                </a:extLst>
              </p:cNvPr>
              <p:cNvSpPr/>
              <p:nvPr/>
            </p:nvSpPr>
            <p:spPr>
              <a:xfrm>
                <a:off x="8239999" y="14382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刑案移送</a:t>
                </a:r>
              </a:p>
            </p:txBody>
          </p:sp>
          <p:sp>
            <p:nvSpPr>
              <p:cNvPr id="17" name="矩形: 圓角 26">
                <a:extLst>
                  <a:ext uri="{FF2B5EF4-FFF2-40B4-BE49-F238E27FC236}">
                    <a16:creationId xmlns:a16="http://schemas.microsoft.com/office/drawing/2014/main" id="{5EB988AE-9D3E-4BA8-9F72-F7FCC6104A72}"/>
                  </a:ext>
                </a:extLst>
              </p:cNvPr>
              <p:cNvSpPr/>
              <p:nvPr/>
            </p:nvSpPr>
            <p:spPr>
              <a:xfrm>
                <a:off x="9944100" y="3429000"/>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聲請保護令</a:t>
                </a:r>
              </a:p>
            </p:txBody>
          </p:sp>
          <p:cxnSp>
            <p:nvCxnSpPr>
              <p:cNvPr id="18" name="直線單箭頭接點 17">
                <a:extLst>
                  <a:ext uri="{FF2B5EF4-FFF2-40B4-BE49-F238E27FC236}">
                    <a16:creationId xmlns:a16="http://schemas.microsoft.com/office/drawing/2014/main" id="{09936347-7366-4075-AE54-A6B5DEC9ECD1}"/>
                  </a:ext>
                </a:extLst>
              </p:cNvPr>
              <p:cNvCxnSpPr>
                <a:cxnSpLocks/>
                <a:stCxn id="26" idx="3"/>
                <a:endCxn id="27" idx="1"/>
              </p:cNvCxnSpPr>
              <p:nvPr/>
            </p:nvCxnSpPr>
            <p:spPr>
              <a:xfrm>
                <a:off x="2571750" y="2828925"/>
                <a:ext cx="11239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C86B76A7-C31F-4FAF-9560-8E22F7FBD66E}"/>
                  </a:ext>
                </a:extLst>
              </p:cNvPr>
              <p:cNvCxnSpPr>
                <a:cxnSpLocks/>
              </p:cNvCxnSpPr>
              <p:nvPr/>
            </p:nvCxnSpPr>
            <p:spPr>
              <a:xfrm>
                <a:off x="6097136" y="1762125"/>
                <a:ext cx="21344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FB8E3C16-7B87-48B5-B32C-5CC968E8F456}"/>
                  </a:ext>
                </a:extLst>
              </p:cNvPr>
              <p:cNvCxnSpPr>
                <a:cxnSpLocks/>
                <a:stCxn id="24" idx="3"/>
                <a:endCxn id="17" idx="1"/>
              </p:cNvCxnSpPr>
              <p:nvPr/>
            </p:nvCxnSpPr>
            <p:spPr>
              <a:xfrm>
                <a:off x="8305800" y="3752850"/>
                <a:ext cx="16383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C1A19C24-5046-42D3-9627-D7F3766EDC32}"/>
                  </a:ext>
                </a:extLst>
              </p:cNvPr>
              <p:cNvCxnSpPr>
                <a:cxnSpLocks/>
              </p:cNvCxnSpPr>
              <p:nvPr/>
            </p:nvCxnSpPr>
            <p:spPr>
              <a:xfrm>
                <a:off x="6105525" y="1743075"/>
                <a:ext cx="0" cy="2034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A0209A33-98C0-44D1-8734-84BD6DC968C1}"/>
                  </a:ext>
                </a:extLst>
              </p:cNvPr>
              <p:cNvCxnSpPr>
                <a:cxnSpLocks/>
                <a:stCxn id="27" idx="3"/>
              </p:cNvCxnSpPr>
              <p:nvPr/>
            </p:nvCxnSpPr>
            <p:spPr>
              <a:xfrm>
                <a:off x="5467351" y="2828925"/>
                <a:ext cx="63817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矩形: 圓角 13">
                <a:extLst>
                  <a:ext uri="{FF2B5EF4-FFF2-40B4-BE49-F238E27FC236}">
                    <a16:creationId xmlns:a16="http://schemas.microsoft.com/office/drawing/2014/main" id="{E3EF8805-A674-42B5-B8DC-B728EE35D31F}"/>
                  </a:ext>
                </a:extLst>
              </p:cNvPr>
              <p:cNvSpPr/>
              <p:nvPr/>
            </p:nvSpPr>
            <p:spPr>
              <a:xfrm>
                <a:off x="6534150" y="3429000"/>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核發書面告誡</a:t>
                </a:r>
              </a:p>
            </p:txBody>
          </p:sp>
          <p:cxnSp>
            <p:nvCxnSpPr>
              <p:cNvPr id="25" name="直線單箭頭接點 24">
                <a:extLst>
                  <a:ext uri="{FF2B5EF4-FFF2-40B4-BE49-F238E27FC236}">
                    <a16:creationId xmlns:a16="http://schemas.microsoft.com/office/drawing/2014/main" id="{7B996B75-A71B-4E41-BCB8-A19AFCD714A1}"/>
                  </a:ext>
                </a:extLst>
              </p:cNvPr>
              <p:cNvCxnSpPr>
                <a:cxnSpLocks/>
              </p:cNvCxnSpPr>
              <p:nvPr/>
            </p:nvCxnSpPr>
            <p:spPr>
              <a:xfrm>
                <a:off x="6097136" y="3752850"/>
                <a:ext cx="4286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矩形: 圓角 23">
                <a:extLst>
                  <a:ext uri="{FF2B5EF4-FFF2-40B4-BE49-F238E27FC236}">
                    <a16:creationId xmlns:a16="http://schemas.microsoft.com/office/drawing/2014/main" id="{E0E2B24E-A5CF-46FD-8BCE-BC47212F25E5}"/>
                  </a:ext>
                </a:extLst>
              </p:cNvPr>
              <p:cNvSpPr/>
              <p:nvPr/>
            </p:nvSpPr>
            <p:spPr>
              <a:xfrm>
                <a:off x="800100" y="25050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案件受理</a:t>
                </a:r>
              </a:p>
            </p:txBody>
          </p:sp>
          <p:sp>
            <p:nvSpPr>
              <p:cNvPr id="27" name="矩形: 圓角 25">
                <a:extLst>
                  <a:ext uri="{FF2B5EF4-FFF2-40B4-BE49-F238E27FC236}">
                    <a16:creationId xmlns:a16="http://schemas.microsoft.com/office/drawing/2014/main" id="{F04F37A4-CC87-464C-870F-692536862CFF}"/>
                  </a:ext>
                </a:extLst>
              </p:cNvPr>
              <p:cNvSpPr/>
              <p:nvPr/>
            </p:nvSpPr>
            <p:spPr>
              <a:xfrm>
                <a:off x="3695701" y="25050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啟動調查</a:t>
                </a:r>
              </a:p>
            </p:txBody>
          </p:sp>
          <p:cxnSp>
            <p:nvCxnSpPr>
              <p:cNvPr id="28" name="直線單箭頭接點 27">
                <a:extLst>
                  <a:ext uri="{FF2B5EF4-FFF2-40B4-BE49-F238E27FC236}">
                    <a16:creationId xmlns:a16="http://schemas.microsoft.com/office/drawing/2014/main" id="{09936347-7366-4075-AE54-A6B5DEC9ECD1}"/>
                  </a:ext>
                </a:extLst>
              </p:cNvPr>
              <p:cNvCxnSpPr>
                <a:cxnSpLocks/>
                <a:endCxn id="26" idx="0"/>
              </p:cNvCxnSpPr>
              <p:nvPr/>
            </p:nvCxnSpPr>
            <p:spPr>
              <a:xfrm>
                <a:off x="1685925" y="1438275"/>
                <a:ext cx="0" cy="1066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09936347-7366-4075-AE54-A6B5DEC9ECD1}"/>
                  </a:ext>
                </a:extLst>
              </p:cNvPr>
              <p:cNvCxnSpPr>
                <a:cxnSpLocks/>
                <a:stCxn id="27" idx="2"/>
              </p:cNvCxnSpPr>
              <p:nvPr/>
            </p:nvCxnSpPr>
            <p:spPr>
              <a:xfrm>
                <a:off x="4581526" y="3152775"/>
                <a:ext cx="0" cy="106680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文字方塊 28">
              <a:extLst>
                <a:ext uri="{FF2B5EF4-FFF2-40B4-BE49-F238E27FC236}">
                  <a16:creationId xmlns:a16="http://schemas.microsoft.com/office/drawing/2014/main" id="{68B8C2EA-6FA7-45B9-A601-9449ABB5C86B}"/>
                </a:ext>
              </a:extLst>
            </p:cNvPr>
            <p:cNvSpPr txBox="1"/>
            <p:nvPr/>
          </p:nvSpPr>
          <p:spPr>
            <a:xfrm>
              <a:off x="3890512" y="2517623"/>
              <a:ext cx="1734967" cy="1323439"/>
            </a:xfrm>
            <a:prstGeom prst="rect">
              <a:avLst/>
            </a:prstGeom>
            <a:noFill/>
            <a:ln w="28575">
              <a:noFill/>
            </a:ln>
          </p:spPr>
          <p:txBody>
            <a:bodyPr wrap="square">
              <a:spAutoFit/>
            </a:bodyPr>
            <a:lstStyle/>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查閱對話紀錄</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調閱監視器</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調取通信紀錄</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訪談證人</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詢問行為人</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p:txBody>
        </p:sp>
        <p:sp>
          <p:nvSpPr>
            <p:cNvPr id="34" name="文字方塊 33">
              <a:extLst>
                <a:ext uri="{FF2B5EF4-FFF2-40B4-BE49-F238E27FC236}">
                  <a16:creationId xmlns:a16="http://schemas.microsoft.com/office/drawing/2014/main" id="{68B8C2EA-6FA7-45B9-A601-9449ABB5C86B}"/>
                </a:ext>
              </a:extLst>
            </p:cNvPr>
            <p:cNvSpPr txBox="1"/>
            <p:nvPr/>
          </p:nvSpPr>
          <p:spPr>
            <a:xfrm>
              <a:off x="3274678" y="5606208"/>
              <a:ext cx="3245870" cy="1077218"/>
            </a:xfrm>
            <a:prstGeom prst="rect">
              <a:avLst/>
            </a:prstGeom>
            <a:noFill/>
            <a:ln w="28575">
              <a:noFill/>
            </a:ln>
          </p:spPr>
          <p:txBody>
            <a:bodyPr wrap="square">
              <a:spAutoFit/>
            </a:bodyPr>
            <a:lstStyle/>
            <a:p>
              <a:pPr marL="285750" indent="-285750">
                <a:buFont typeface="Wingdings" panose="05000000000000000000" pitchFamily="2" charset="2"/>
                <a:buChar char="Ø"/>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sym typeface="+mn-lt"/>
                </a:rPr>
                <a:t>跟車尾隨：社維法第</a:t>
              </a:r>
              <a:r>
                <a:rPr lang="en-US" altLang="zh-TW" sz="1600" b="1" dirty="0">
                  <a:solidFill>
                    <a:schemeClr val="accent6">
                      <a:lumMod val="75000"/>
                    </a:schemeClr>
                  </a:solidFill>
                  <a:latin typeface="微軟正黑體" panose="020B0604030504040204" pitchFamily="34" charset="-120"/>
                  <a:ea typeface="微軟正黑體" panose="020B0604030504040204" pitchFamily="34" charset="-120"/>
                  <a:sym typeface="+mn-lt"/>
                </a:rPr>
                <a:t>89</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sym typeface="+mn-lt"/>
                </a:rPr>
                <a:t>條</a:t>
              </a: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Ø"/>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sym typeface="+mn-lt"/>
                </a:rPr>
                <a:t>守候家門外：社維法第</a:t>
              </a:r>
              <a:r>
                <a:rPr lang="en-US" altLang="zh-TW" sz="1600" b="1" dirty="0">
                  <a:solidFill>
                    <a:schemeClr val="accent6">
                      <a:lumMod val="75000"/>
                    </a:schemeClr>
                  </a:solidFill>
                  <a:latin typeface="微軟正黑體" panose="020B0604030504040204" pitchFamily="34" charset="-120"/>
                  <a:ea typeface="微軟正黑體" panose="020B0604030504040204" pitchFamily="34" charset="-120"/>
                  <a:sym typeface="+mn-lt"/>
                </a:rPr>
                <a:t>68</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sym typeface="+mn-lt"/>
                </a:rPr>
                <a:t>條</a:t>
              </a: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Ø"/>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sym typeface="+mn-lt"/>
                </a:rPr>
                <a:t>撥打無聲電話：社維法第</a:t>
              </a:r>
              <a:r>
                <a:rPr lang="en-US" altLang="zh-TW" sz="1600" b="1" dirty="0">
                  <a:solidFill>
                    <a:schemeClr val="accent6">
                      <a:lumMod val="75000"/>
                    </a:schemeClr>
                  </a:solidFill>
                  <a:latin typeface="微軟正黑體" panose="020B0604030504040204" pitchFamily="34" charset="-120"/>
                  <a:ea typeface="微軟正黑體" panose="020B0604030504040204" pitchFamily="34" charset="-120"/>
                  <a:sym typeface="+mn-lt"/>
                </a:rPr>
                <a:t>68</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sym typeface="+mn-lt"/>
                </a:rPr>
                <a:t>條或刑法恐嚇罪</a:t>
              </a: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sym typeface="+mn-lt"/>
              </a:endParaRPr>
            </a:p>
          </p:txBody>
        </p:sp>
        <p:sp>
          <p:nvSpPr>
            <p:cNvPr id="32" name="乘號 31"/>
            <p:cNvSpPr/>
            <p:nvPr/>
          </p:nvSpPr>
          <p:spPr>
            <a:xfrm>
              <a:off x="5625479" y="4011283"/>
              <a:ext cx="344000" cy="388189"/>
            </a:xfrm>
            <a:prstGeom prst="mathMultiply">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44238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620350506"/>
              </p:ext>
            </p:extLst>
          </p:nvPr>
        </p:nvGraphicFramePr>
        <p:xfrm>
          <a:off x="530696" y="538223"/>
          <a:ext cx="10746904" cy="5575360"/>
        </p:xfrm>
        <a:graphic>
          <a:graphicData uri="http://schemas.openxmlformats.org/drawingml/2006/table">
            <a:tbl>
              <a:tblPr>
                <a:tableStyleId>{5C22544A-7EE6-4342-B048-85BDC9FD1C3A}</a:tableStyleId>
              </a:tblPr>
              <a:tblGrid>
                <a:gridCol w="3318168">
                  <a:extLst>
                    <a:ext uri="{9D8B030D-6E8A-4147-A177-3AD203B41FA5}">
                      <a16:colId xmlns:a16="http://schemas.microsoft.com/office/drawing/2014/main" val="20000"/>
                    </a:ext>
                  </a:extLst>
                </a:gridCol>
                <a:gridCol w="7428736">
                  <a:extLst>
                    <a:ext uri="{9D8B030D-6E8A-4147-A177-3AD203B41FA5}">
                      <a16:colId xmlns:a16="http://schemas.microsoft.com/office/drawing/2014/main" val="20001"/>
                    </a:ext>
                  </a:extLst>
                </a:gridCol>
              </a:tblGrid>
              <a:tr h="207207">
                <a:tc>
                  <a:txBody>
                    <a:bodyPr/>
                    <a:lstStyle/>
                    <a:p>
                      <a:pPr algn="l" fontAlgn="ctr"/>
                      <a:r>
                        <a:rPr lang="zh-TW" altLang="en-US" sz="2800" u="none" strike="noStrike" dirty="0">
                          <a:effectLst/>
                          <a:latin typeface="標楷體" panose="03000509000000000000" pitchFamily="65" charset="-120"/>
                          <a:ea typeface="標楷體" panose="03000509000000000000" pitchFamily="65" charset="-120"/>
                        </a:rPr>
                        <a:t>相關法律</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5600" marR="5600" marT="5600" marB="0" anchor="ctr"/>
                </a:tc>
                <a:tc>
                  <a:txBody>
                    <a:bodyPr/>
                    <a:lstStyle/>
                    <a:p>
                      <a:pPr algn="l" fontAlgn="ctr"/>
                      <a:r>
                        <a:rPr lang="zh-TW" altLang="en-US" sz="2800" u="none" strike="noStrike" dirty="0">
                          <a:effectLst/>
                          <a:latin typeface="標楷體" panose="03000509000000000000" pitchFamily="65" charset="-120"/>
                          <a:ea typeface="標楷體" panose="03000509000000000000" pitchFamily="65" charset="-120"/>
                        </a:rPr>
                        <a:t>補足不足</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5600" marR="5600" marT="5600" marB="0" anchor="ctr"/>
                </a:tc>
                <a:extLst>
                  <a:ext uri="{0D108BD9-81ED-4DB2-BD59-A6C34878D82A}">
                    <a16:rowId xmlns:a16="http://schemas.microsoft.com/office/drawing/2014/main" val="10000"/>
                  </a:ext>
                </a:extLst>
              </a:tr>
              <a:tr h="1243239">
                <a:tc>
                  <a:txBody>
                    <a:bodyPr/>
                    <a:lstStyle/>
                    <a:p>
                      <a:pPr algn="l" fontAlgn="ctr"/>
                      <a:r>
                        <a:rPr lang="zh-TW" altLang="en-US" sz="2800" u="none" strike="noStrike" dirty="0">
                          <a:effectLst/>
                          <a:latin typeface="標楷體" panose="03000509000000000000" pitchFamily="65" charset="-120"/>
                          <a:ea typeface="標楷體" panose="03000509000000000000" pitchFamily="65" charset="-120"/>
                        </a:rPr>
                        <a:t>社維法</a:t>
                      </a:r>
                      <a:r>
                        <a:rPr lang="en-US" altLang="zh-TW" sz="2800" u="none" strike="noStrike" dirty="0">
                          <a:effectLst/>
                          <a:latin typeface="標楷體" panose="03000509000000000000" pitchFamily="65" charset="-120"/>
                          <a:ea typeface="標楷體" panose="03000509000000000000" pitchFamily="65" charset="-120"/>
                        </a:rPr>
                        <a:t>89</a:t>
                      </a:r>
                      <a:r>
                        <a:rPr lang="zh-TW" altLang="en-US" sz="2800" u="none" strike="noStrike" dirty="0">
                          <a:effectLst/>
                          <a:latin typeface="標楷體" panose="03000509000000000000" pitchFamily="65" charset="-120"/>
                          <a:ea typeface="標楷體" panose="03000509000000000000" pitchFamily="65" charset="-120"/>
                        </a:rPr>
                        <a:t>第</a:t>
                      </a:r>
                      <a:r>
                        <a:rPr lang="en-US" altLang="zh-TW" sz="2800" u="none" strike="noStrike" dirty="0">
                          <a:effectLst/>
                          <a:latin typeface="標楷體" panose="03000509000000000000" pitchFamily="65" charset="-120"/>
                          <a:ea typeface="標楷體" panose="03000509000000000000" pitchFamily="65" charset="-120"/>
                        </a:rPr>
                        <a:t>2</a:t>
                      </a:r>
                      <a:r>
                        <a:rPr lang="zh-TW" altLang="en-US" sz="2800" u="none" strike="noStrike" dirty="0">
                          <a:effectLst/>
                          <a:latin typeface="標楷體" panose="03000509000000000000" pitchFamily="65" charset="-120"/>
                          <a:ea typeface="標楷體" panose="03000509000000000000" pitchFamily="65" charset="-120"/>
                        </a:rPr>
                        <a:t>款</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5600" marR="5600" marT="5600" marB="0" anchor="ctr"/>
                </a:tc>
                <a:tc>
                  <a:txBody>
                    <a:bodyPr/>
                    <a:lstStyle/>
                    <a:p>
                      <a:pPr algn="l" fontAlgn="ctr"/>
                      <a:r>
                        <a:rPr lang="en-US" altLang="zh-TW" sz="2800" u="none" strike="noStrike" dirty="0">
                          <a:effectLst/>
                          <a:latin typeface="標楷體" panose="03000509000000000000" pitchFamily="65" charset="-120"/>
                          <a:ea typeface="標楷體" panose="03000509000000000000" pitchFamily="65" charset="-120"/>
                        </a:rPr>
                        <a:t>1</a:t>
                      </a:r>
                      <a:r>
                        <a:rPr lang="zh-TW" altLang="en-US" sz="2800" u="none" strike="noStrike" dirty="0">
                          <a:effectLst/>
                          <a:latin typeface="標楷體" panose="03000509000000000000" pitchFamily="65" charset="-120"/>
                          <a:ea typeface="標楷體" panose="03000509000000000000" pitchFamily="65" charset="-120"/>
                        </a:rPr>
                        <a:t>、構成要件</a:t>
                      </a:r>
                      <a:r>
                        <a:rPr lang="en-US" altLang="zh-TW" sz="2800" u="none" strike="noStrike" dirty="0">
                          <a:effectLst/>
                          <a:latin typeface="標楷體" panose="03000509000000000000" pitchFamily="65" charset="-120"/>
                          <a:ea typeface="標楷體" panose="03000509000000000000" pitchFamily="65" charset="-120"/>
                        </a:rPr>
                        <a:t>:</a:t>
                      </a:r>
                      <a:r>
                        <a:rPr lang="zh-TW" altLang="en-US" sz="2800" u="none" strike="noStrike" dirty="0">
                          <a:effectLst/>
                          <a:latin typeface="標楷體" panose="03000509000000000000" pitchFamily="65" charset="-120"/>
                          <a:ea typeface="標楷體" panose="03000509000000000000" pitchFamily="65" charset="-120"/>
                        </a:rPr>
                        <a:t>無正當理由，跟追他人，經勸阻</a:t>
                      </a:r>
                      <a:endParaRPr lang="en-US" altLang="zh-TW" sz="2800" u="none" strike="noStrike" dirty="0">
                        <a:effectLst/>
                        <a:latin typeface="標楷體" panose="03000509000000000000" pitchFamily="65" charset="-120"/>
                        <a:ea typeface="標楷體" panose="03000509000000000000" pitchFamily="65" charset="-120"/>
                      </a:endParaRPr>
                    </a:p>
                    <a:p>
                      <a:pPr algn="l" fontAlgn="ctr"/>
                      <a:r>
                        <a:rPr lang="zh-TW" altLang="en-US" sz="2800" u="none" strike="noStrike" dirty="0">
                          <a:effectLst/>
                          <a:latin typeface="標楷體" panose="03000509000000000000" pitchFamily="65" charset="-120"/>
                          <a:ea typeface="標楷體" panose="03000509000000000000" pitchFamily="65" charset="-120"/>
                        </a:rPr>
                        <a:t>   不聽。需勸阻不聽。</a:t>
                      </a:r>
                      <a:br>
                        <a:rPr lang="zh-TW" altLang="en-US" sz="2800" u="none" strike="noStrike" dirty="0">
                          <a:effectLst/>
                          <a:latin typeface="標楷體" panose="03000509000000000000" pitchFamily="65" charset="-120"/>
                          <a:ea typeface="標楷體" panose="03000509000000000000" pitchFamily="65" charset="-120"/>
                        </a:rPr>
                      </a:br>
                      <a:r>
                        <a:rPr lang="en-US" altLang="zh-TW" sz="2800" u="none" strike="noStrike" dirty="0">
                          <a:effectLst/>
                          <a:latin typeface="標楷體" panose="03000509000000000000" pitchFamily="65" charset="-120"/>
                          <a:ea typeface="標楷體" panose="03000509000000000000" pitchFamily="65" charset="-120"/>
                        </a:rPr>
                        <a:t>2</a:t>
                      </a:r>
                      <a:r>
                        <a:rPr lang="zh-TW" altLang="en-US" sz="2800" u="none" strike="noStrike" dirty="0">
                          <a:effectLst/>
                          <a:latin typeface="標楷體" panose="03000509000000000000" pitchFamily="65" charset="-120"/>
                          <a:ea typeface="標楷體" panose="03000509000000000000" pitchFamily="65" charset="-120"/>
                        </a:rPr>
                        <a:t>、裁罰太輕</a:t>
                      </a:r>
                      <a:r>
                        <a:rPr lang="en-US" altLang="zh-TW" sz="2800" u="none" strike="noStrike" dirty="0">
                          <a:effectLst/>
                          <a:latin typeface="標楷體" panose="03000509000000000000" pitchFamily="65" charset="-120"/>
                          <a:ea typeface="標楷體" panose="03000509000000000000" pitchFamily="65" charset="-120"/>
                        </a:rPr>
                        <a:t>:3000</a:t>
                      </a:r>
                      <a:r>
                        <a:rPr lang="zh-TW" altLang="en-US" sz="2800" u="none" strike="noStrike" dirty="0">
                          <a:effectLst/>
                          <a:latin typeface="標楷體" panose="03000509000000000000" pitchFamily="65" charset="-120"/>
                          <a:ea typeface="標楷體" panose="03000509000000000000" pitchFamily="65" charset="-120"/>
                        </a:rPr>
                        <a:t>或申誡。</a:t>
                      </a:r>
                      <a:endParaRPr lang="en-US" altLang="zh-TW" sz="2800" u="none" strike="noStrike" dirty="0">
                        <a:effectLst/>
                        <a:latin typeface="標楷體" panose="03000509000000000000" pitchFamily="65" charset="-120"/>
                        <a:ea typeface="標楷體" panose="03000509000000000000" pitchFamily="65" charset="-120"/>
                      </a:endParaRPr>
                    </a:p>
                    <a:p>
                      <a:pPr algn="l" fontAlgn="ctr"/>
                      <a:r>
                        <a:rPr lang="en-US" altLang="zh-TW" sz="2800" u="none" strike="noStrike" dirty="0">
                          <a:effectLst/>
                          <a:latin typeface="標楷體" panose="03000509000000000000" pitchFamily="65" charset="-120"/>
                          <a:ea typeface="標楷體" panose="03000509000000000000" pitchFamily="65" charset="-120"/>
                        </a:rPr>
                        <a:t>3</a:t>
                      </a:r>
                      <a:r>
                        <a:rPr lang="zh-TW" altLang="en-US" sz="2800" u="none" strike="noStrike" dirty="0">
                          <a:effectLst/>
                          <a:latin typeface="標楷體" panose="03000509000000000000" pitchFamily="65" charset="-120"/>
                          <a:ea typeface="標楷體" panose="03000509000000000000" pitchFamily="65" charset="-120"/>
                        </a:rPr>
                        <a:t>、時效短，只有</a:t>
                      </a:r>
                      <a:r>
                        <a:rPr lang="en-US" altLang="zh-TW" sz="2800" u="none" strike="noStrike" dirty="0">
                          <a:effectLst/>
                          <a:latin typeface="標楷體" panose="03000509000000000000" pitchFamily="65" charset="-120"/>
                          <a:ea typeface="標楷體" panose="03000509000000000000" pitchFamily="65" charset="-120"/>
                        </a:rPr>
                        <a:t>2</a:t>
                      </a:r>
                      <a:r>
                        <a:rPr lang="zh-TW" altLang="en-US" sz="2800" u="none" strike="noStrike" dirty="0">
                          <a:effectLst/>
                          <a:latin typeface="標楷體" panose="03000509000000000000" pitchFamily="65" charset="-120"/>
                          <a:ea typeface="標楷體" panose="03000509000000000000" pitchFamily="65" charset="-120"/>
                        </a:rPr>
                        <a:t>個月。</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5600" marR="5600" marT="5600" marB="0" anchor="ctr"/>
                </a:tc>
                <a:extLst>
                  <a:ext uri="{0D108BD9-81ED-4DB2-BD59-A6C34878D82A}">
                    <a16:rowId xmlns:a16="http://schemas.microsoft.com/office/drawing/2014/main" val="10001"/>
                  </a:ext>
                </a:extLst>
              </a:tr>
              <a:tr h="1243239">
                <a:tc>
                  <a:txBody>
                    <a:bodyPr/>
                    <a:lstStyle/>
                    <a:p>
                      <a:pPr algn="l" fontAlgn="ctr"/>
                      <a:r>
                        <a:rPr lang="zh-TW" altLang="en-US" sz="2800" u="none" strike="noStrike" dirty="0">
                          <a:effectLst/>
                          <a:latin typeface="標楷體" panose="03000509000000000000" pitchFamily="65" charset="-120"/>
                          <a:ea typeface="標楷體" panose="03000509000000000000" pitchFamily="65" charset="-120"/>
                        </a:rPr>
                        <a:t>性平三法</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5600" marR="5600" marT="5600" marB="0" anchor="ctr"/>
                </a:tc>
                <a:tc>
                  <a:txBody>
                    <a:bodyPr/>
                    <a:lstStyle/>
                    <a:p>
                      <a:pPr algn="l" fontAlgn="ctr"/>
                      <a:r>
                        <a:rPr lang="en-US" altLang="zh-TW" sz="2800" u="none" strike="noStrike" dirty="0">
                          <a:effectLst/>
                          <a:latin typeface="標楷體" panose="03000509000000000000" pitchFamily="65" charset="-120"/>
                          <a:ea typeface="標楷體" panose="03000509000000000000" pitchFamily="65" charset="-120"/>
                        </a:rPr>
                        <a:t>1</a:t>
                      </a:r>
                      <a:r>
                        <a:rPr lang="zh-TW" altLang="en-US" sz="2800" u="none" strike="noStrike" dirty="0">
                          <a:effectLst/>
                          <a:latin typeface="標楷體" panose="03000509000000000000" pitchFamily="65" charset="-120"/>
                          <a:ea typeface="標楷體" panose="03000509000000000000" pitchFamily="65" charset="-120"/>
                        </a:rPr>
                        <a:t>、除性騷擾</a:t>
                      </a:r>
                      <a:r>
                        <a:rPr lang="en-US" altLang="zh-TW" sz="2800" u="none" strike="noStrike" dirty="0">
                          <a:effectLst/>
                          <a:latin typeface="標楷體" panose="03000509000000000000" pitchFamily="65" charset="-120"/>
                          <a:ea typeface="標楷體" panose="03000509000000000000" pitchFamily="65" charset="-120"/>
                        </a:rPr>
                        <a:t>25</a:t>
                      </a:r>
                      <a:r>
                        <a:rPr lang="zh-TW" altLang="en-US" sz="2800" u="none" strike="noStrike" dirty="0">
                          <a:effectLst/>
                          <a:latin typeface="標楷體" panose="03000509000000000000" pitchFamily="65" charset="-120"/>
                          <a:ea typeface="標楷體" panose="03000509000000000000" pitchFamily="65" charset="-120"/>
                        </a:rPr>
                        <a:t>條外，無刑法罰則。</a:t>
                      </a:r>
                      <a:br>
                        <a:rPr lang="zh-TW" altLang="en-US" sz="2800" u="none" strike="noStrike" dirty="0">
                          <a:effectLst/>
                          <a:latin typeface="標楷體" panose="03000509000000000000" pitchFamily="65" charset="-120"/>
                          <a:ea typeface="標楷體" panose="03000509000000000000" pitchFamily="65" charset="-120"/>
                        </a:rPr>
                      </a:br>
                      <a:r>
                        <a:rPr lang="en-US" altLang="zh-TW" sz="2800" u="none" strike="noStrike" dirty="0">
                          <a:effectLst/>
                          <a:latin typeface="標楷體" panose="03000509000000000000" pitchFamily="65" charset="-120"/>
                          <a:ea typeface="標楷體" panose="03000509000000000000" pitchFamily="65" charset="-120"/>
                        </a:rPr>
                        <a:t>2</a:t>
                      </a:r>
                      <a:r>
                        <a:rPr lang="zh-TW" altLang="en-US" sz="2800" u="none" strike="noStrike" dirty="0">
                          <a:effectLst/>
                          <a:latin typeface="標楷體" panose="03000509000000000000" pitchFamily="65" charset="-120"/>
                          <a:ea typeface="標楷體" panose="03000509000000000000" pitchFamily="65" charset="-120"/>
                        </a:rPr>
                        <a:t>、不同對象處理程序不同。</a:t>
                      </a:r>
                      <a:br>
                        <a:rPr lang="zh-TW" altLang="en-US" sz="2800" u="none" strike="noStrike" dirty="0">
                          <a:effectLst/>
                          <a:latin typeface="標楷體" panose="03000509000000000000" pitchFamily="65" charset="-120"/>
                          <a:ea typeface="標楷體" panose="03000509000000000000" pitchFamily="65" charset="-120"/>
                        </a:rPr>
                      </a:br>
                      <a:r>
                        <a:rPr lang="en-US" altLang="zh-TW" sz="2800" u="none" strike="noStrike" dirty="0">
                          <a:effectLst/>
                          <a:latin typeface="標楷體" panose="03000509000000000000" pitchFamily="65" charset="-120"/>
                          <a:ea typeface="標楷體" panose="03000509000000000000" pitchFamily="65" charset="-120"/>
                        </a:rPr>
                        <a:t>3</a:t>
                      </a:r>
                      <a:r>
                        <a:rPr lang="zh-TW" altLang="en-US" sz="2800" u="none" strike="noStrike" dirty="0">
                          <a:effectLst/>
                          <a:latin typeface="標楷體" panose="03000509000000000000" pitchFamily="65" charset="-120"/>
                          <a:ea typeface="標楷體" panose="03000509000000000000" pitchFamily="65" charset="-120"/>
                        </a:rPr>
                        <a:t>、性工法，處罰雇主非行為人。</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5600" marR="5600" marT="5600" marB="0" anchor="ctr"/>
                </a:tc>
                <a:extLst>
                  <a:ext uri="{0D108BD9-81ED-4DB2-BD59-A6C34878D82A}">
                    <a16:rowId xmlns:a16="http://schemas.microsoft.com/office/drawing/2014/main" val="10002"/>
                  </a:ext>
                </a:extLst>
              </a:tr>
              <a:tr h="621620">
                <a:tc>
                  <a:txBody>
                    <a:bodyPr/>
                    <a:lstStyle/>
                    <a:p>
                      <a:pPr algn="l" fontAlgn="ctr"/>
                      <a:r>
                        <a:rPr lang="zh-TW" altLang="en-US" sz="2800" u="none" strike="noStrike">
                          <a:effectLst/>
                          <a:latin typeface="標楷體" panose="03000509000000000000" pitchFamily="65" charset="-120"/>
                          <a:ea typeface="標楷體" panose="03000509000000000000" pitchFamily="65" charset="-120"/>
                        </a:rPr>
                        <a:t>家庭暴力防治法</a:t>
                      </a:r>
                      <a:endParaRPr lang="zh-TW" altLang="en-US" sz="2800" b="0" i="0" u="none" strike="noStrike">
                        <a:solidFill>
                          <a:srgbClr val="000000"/>
                        </a:solidFill>
                        <a:effectLst/>
                        <a:latin typeface="標楷體" panose="03000509000000000000" pitchFamily="65" charset="-120"/>
                        <a:ea typeface="標楷體" panose="03000509000000000000" pitchFamily="65" charset="-120"/>
                      </a:endParaRPr>
                    </a:p>
                  </a:txBody>
                  <a:tcPr marL="5600" marR="5600" marT="5600" marB="0" anchor="ctr"/>
                </a:tc>
                <a:tc>
                  <a:txBody>
                    <a:bodyPr/>
                    <a:lstStyle/>
                    <a:p>
                      <a:pPr algn="l" fontAlgn="ctr"/>
                      <a:r>
                        <a:rPr lang="zh-TW" altLang="en-US" sz="2800" u="none" strike="noStrike" dirty="0">
                          <a:effectLst/>
                          <a:latin typeface="標楷體" panose="03000509000000000000" pitchFamily="65" charset="-120"/>
                          <a:ea typeface="標楷體" panose="03000509000000000000" pitchFamily="65" charset="-120"/>
                        </a:rPr>
                        <a:t>限制在「現有曾有家庭成員、未同居親密關係伴侶」才能聲請保護令。</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5600" marR="5600" marT="5600" marB="0" anchor="ctr"/>
                </a:tc>
                <a:extLst>
                  <a:ext uri="{0D108BD9-81ED-4DB2-BD59-A6C34878D82A}">
                    <a16:rowId xmlns:a16="http://schemas.microsoft.com/office/drawing/2014/main" val="10003"/>
                  </a:ext>
                </a:extLst>
              </a:tr>
              <a:tr h="1036033">
                <a:tc>
                  <a:txBody>
                    <a:bodyPr/>
                    <a:lstStyle/>
                    <a:p>
                      <a:pPr algn="l" fontAlgn="ctr"/>
                      <a:r>
                        <a:rPr lang="zh-TW" altLang="en-US" sz="2800" u="none" strike="noStrike">
                          <a:effectLst/>
                          <a:latin typeface="標楷體" panose="03000509000000000000" pitchFamily="65" charset="-120"/>
                          <a:ea typeface="標楷體" panose="03000509000000000000" pitchFamily="65" charset="-120"/>
                        </a:rPr>
                        <a:t>刑法</a:t>
                      </a:r>
                      <a:endParaRPr lang="zh-TW" altLang="en-US" sz="2800" b="0" i="0" u="none" strike="noStrike">
                        <a:solidFill>
                          <a:srgbClr val="000000"/>
                        </a:solidFill>
                        <a:effectLst/>
                        <a:latin typeface="標楷體" panose="03000509000000000000" pitchFamily="65" charset="-120"/>
                        <a:ea typeface="標楷體" panose="03000509000000000000" pitchFamily="65" charset="-120"/>
                      </a:endParaRPr>
                    </a:p>
                  </a:txBody>
                  <a:tcPr marL="5600" marR="5600" marT="5600" marB="0" anchor="ctr"/>
                </a:tc>
                <a:tc>
                  <a:txBody>
                    <a:bodyPr/>
                    <a:lstStyle/>
                    <a:p>
                      <a:pPr algn="l" fontAlgn="ctr"/>
                      <a:r>
                        <a:rPr lang="en-US" altLang="zh-TW" sz="2800" u="none" strike="noStrike" dirty="0">
                          <a:effectLst/>
                          <a:latin typeface="標楷體" panose="03000509000000000000" pitchFamily="65" charset="-120"/>
                          <a:ea typeface="標楷體" panose="03000509000000000000" pitchFamily="65" charset="-120"/>
                        </a:rPr>
                        <a:t>1</a:t>
                      </a:r>
                      <a:r>
                        <a:rPr lang="zh-TW" altLang="en-US" sz="2800" u="none" strike="noStrike" dirty="0">
                          <a:effectLst/>
                          <a:latin typeface="標楷體" panose="03000509000000000000" pitchFamily="65" charset="-120"/>
                          <a:ea typeface="標楷體" panose="03000509000000000000" pitchFamily="65" charset="-120"/>
                        </a:rPr>
                        <a:t>、強制罪需要有「強暴脅迫」。</a:t>
                      </a:r>
                      <a:br>
                        <a:rPr lang="zh-TW" altLang="en-US" sz="2800" u="none" strike="noStrike" dirty="0">
                          <a:effectLst/>
                          <a:latin typeface="標楷體" panose="03000509000000000000" pitchFamily="65" charset="-120"/>
                          <a:ea typeface="標楷體" panose="03000509000000000000" pitchFamily="65" charset="-120"/>
                        </a:rPr>
                      </a:br>
                      <a:r>
                        <a:rPr lang="en-US" altLang="zh-TW" sz="2800" u="none" strike="noStrike" dirty="0">
                          <a:effectLst/>
                          <a:latin typeface="標楷體" panose="03000509000000000000" pitchFamily="65" charset="-120"/>
                          <a:ea typeface="標楷體" panose="03000509000000000000" pitchFamily="65" charset="-120"/>
                        </a:rPr>
                        <a:t>2</a:t>
                      </a:r>
                      <a:r>
                        <a:rPr lang="zh-TW" altLang="en-US" sz="2800" u="none" strike="noStrike" dirty="0">
                          <a:effectLst/>
                          <a:latin typeface="標楷體" panose="03000509000000000000" pitchFamily="65" charset="-120"/>
                          <a:ea typeface="標楷體" panose="03000509000000000000" pitchFamily="65" charset="-120"/>
                        </a:rPr>
                        <a:t>、部分跟騷行為並非以恐嚇目的進行，無法用</a:t>
                      </a:r>
                      <a:endParaRPr lang="en-US" altLang="zh-TW" sz="2800" u="none" strike="noStrike" dirty="0">
                        <a:effectLst/>
                        <a:latin typeface="標楷體" panose="03000509000000000000" pitchFamily="65" charset="-120"/>
                        <a:ea typeface="標楷體" panose="03000509000000000000" pitchFamily="65" charset="-120"/>
                      </a:endParaRPr>
                    </a:p>
                    <a:p>
                      <a:pPr algn="l" fontAlgn="ctr"/>
                      <a:r>
                        <a:rPr lang="zh-TW" altLang="en-US" sz="2800" u="none" strike="noStrike" dirty="0">
                          <a:effectLst/>
                          <a:latin typeface="標楷體" panose="03000509000000000000" pitchFamily="65" charset="-120"/>
                          <a:ea typeface="標楷體" panose="03000509000000000000" pitchFamily="65" charset="-120"/>
                        </a:rPr>
                        <a:t>   恐嚇罪相繩。</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5600" marR="5600" marT="560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48884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21">
            <a:extLst>
              <a:ext uri="{FF2B5EF4-FFF2-40B4-BE49-F238E27FC236}">
                <a16:creationId xmlns:a16="http://schemas.microsoft.com/office/drawing/2014/main" id="{1F209D3E-5AAD-458B-AD1E-3AE5C4AE2946}"/>
              </a:ext>
            </a:extLst>
          </p:cNvPr>
          <p:cNvSpPr txBox="1"/>
          <p:nvPr/>
        </p:nvSpPr>
        <p:spPr bwMode="auto">
          <a:xfrm>
            <a:off x="312864" y="170840"/>
            <a:ext cx="6256084" cy="861774"/>
          </a:xfrm>
          <a:prstGeom prst="rect">
            <a:avLst/>
          </a:prstGeom>
          <a:noFill/>
        </p:spPr>
        <p:txBody>
          <a:bodyPr wrap="square">
            <a:spAutoFit/>
          </a:bodyPr>
          <a:lstStyle/>
          <a:p>
            <a:pPr fontAlgn="auto">
              <a:lnSpc>
                <a:spcPts val="6000"/>
              </a:lnSpc>
              <a:spcBef>
                <a:spcPts val="0"/>
              </a:spcBef>
              <a:spcAft>
                <a:spcPts val="0"/>
              </a:spcAft>
              <a:defRPr/>
            </a:pPr>
            <a:r>
              <a:rPr lang="zh-TW" altLang="en-US" sz="44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跟蹤騷擾防制法</a:t>
            </a:r>
            <a:r>
              <a:rPr lang="zh-TW" altLang="en-US" sz="32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處理案例</a:t>
            </a:r>
            <a:r>
              <a:rPr lang="en-US" altLang="zh-TW" sz="32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2</a:t>
            </a:r>
            <a:endParaRPr lang="en-US" altLang="zh-TW" sz="44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grpSp>
        <p:nvGrpSpPr>
          <p:cNvPr id="35" name="群組 34"/>
          <p:cNvGrpSpPr/>
          <p:nvPr/>
        </p:nvGrpSpPr>
        <p:grpSpPr>
          <a:xfrm>
            <a:off x="794887" y="2429797"/>
            <a:ext cx="10915650" cy="3638014"/>
            <a:chOff x="794887" y="2544105"/>
            <a:chExt cx="10915650" cy="3638014"/>
          </a:xfrm>
        </p:grpSpPr>
        <p:grpSp>
          <p:nvGrpSpPr>
            <p:cNvPr id="11" name="群組 10">
              <a:extLst>
                <a:ext uri="{FF2B5EF4-FFF2-40B4-BE49-F238E27FC236}">
                  <a16:creationId xmlns:a16="http://schemas.microsoft.com/office/drawing/2014/main" id="{5BFBCC59-A367-4D95-BF90-9F635E8B4EC9}"/>
                </a:ext>
              </a:extLst>
            </p:cNvPr>
            <p:cNvGrpSpPr/>
            <p:nvPr/>
          </p:nvGrpSpPr>
          <p:grpSpPr>
            <a:xfrm>
              <a:off x="794887" y="2800744"/>
              <a:ext cx="10915650" cy="2781300"/>
              <a:chOff x="800100" y="1438275"/>
              <a:chExt cx="10915650" cy="2781300"/>
            </a:xfrm>
          </p:grpSpPr>
          <p:sp>
            <p:nvSpPr>
              <p:cNvPr id="16" name="矩形: 圓角 24">
                <a:extLst>
                  <a:ext uri="{FF2B5EF4-FFF2-40B4-BE49-F238E27FC236}">
                    <a16:creationId xmlns:a16="http://schemas.microsoft.com/office/drawing/2014/main" id="{AC1A5CDE-4BD0-4EA6-92CF-DF3520B319C8}"/>
                  </a:ext>
                </a:extLst>
              </p:cNvPr>
              <p:cNvSpPr/>
              <p:nvPr/>
            </p:nvSpPr>
            <p:spPr>
              <a:xfrm>
                <a:off x="8239999" y="14382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函送參辦</a:t>
                </a:r>
              </a:p>
            </p:txBody>
          </p:sp>
          <p:sp>
            <p:nvSpPr>
              <p:cNvPr id="17" name="矩形: 圓角 26">
                <a:extLst>
                  <a:ext uri="{FF2B5EF4-FFF2-40B4-BE49-F238E27FC236}">
                    <a16:creationId xmlns:a16="http://schemas.microsoft.com/office/drawing/2014/main" id="{5EB988AE-9D3E-4BA8-9F72-F7FCC6104A72}"/>
                  </a:ext>
                </a:extLst>
              </p:cNvPr>
              <p:cNvSpPr/>
              <p:nvPr/>
            </p:nvSpPr>
            <p:spPr>
              <a:xfrm>
                <a:off x="9944100" y="3429000"/>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聲請保護令</a:t>
                </a:r>
              </a:p>
            </p:txBody>
          </p:sp>
          <p:cxnSp>
            <p:nvCxnSpPr>
              <p:cNvPr id="18" name="直線單箭頭接點 17">
                <a:extLst>
                  <a:ext uri="{FF2B5EF4-FFF2-40B4-BE49-F238E27FC236}">
                    <a16:creationId xmlns:a16="http://schemas.microsoft.com/office/drawing/2014/main" id="{09936347-7366-4075-AE54-A6B5DEC9ECD1}"/>
                  </a:ext>
                </a:extLst>
              </p:cNvPr>
              <p:cNvCxnSpPr>
                <a:cxnSpLocks/>
                <a:stCxn id="26" idx="3"/>
                <a:endCxn id="27" idx="1"/>
              </p:cNvCxnSpPr>
              <p:nvPr/>
            </p:nvCxnSpPr>
            <p:spPr>
              <a:xfrm>
                <a:off x="2571750" y="2828925"/>
                <a:ext cx="11239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C86B76A7-C31F-4FAF-9560-8E22F7FBD66E}"/>
                  </a:ext>
                </a:extLst>
              </p:cNvPr>
              <p:cNvCxnSpPr>
                <a:cxnSpLocks/>
              </p:cNvCxnSpPr>
              <p:nvPr/>
            </p:nvCxnSpPr>
            <p:spPr>
              <a:xfrm>
                <a:off x="6097136" y="1762125"/>
                <a:ext cx="21344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FB8E3C16-7B87-48B5-B32C-5CC968E8F456}"/>
                  </a:ext>
                </a:extLst>
              </p:cNvPr>
              <p:cNvCxnSpPr>
                <a:cxnSpLocks/>
                <a:stCxn id="24" idx="3"/>
                <a:endCxn id="17" idx="1"/>
              </p:cNvCxnSpPr>
              <p:nvPr/>
            </p:nvCxnSpPr>
            <p:spPr>
              <a:xfrm>
                <a:off x="8305800" y="3752850"/>
                <a:ext cx="16383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C1A19C24-5046-42D3-9627-D7F3766EDC32}"/>
                  </a:ext>
                </a:extLst>
              </p:cNvPr>
              <p:cNvCxnSpPr>
                <a:cxnSpLocks/>
              </p:cNvCxnSpPr>
              <p:nvPr/>
            </p:nvCxnSpPr>
            <p:spPr>
              <a:xfrm>
                <a:off x="6105525" y="1743075"/>
                <a:ext cx="0" cy="2034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A0209A33-98C0-44D1-8734-84BD6DC968C1}"/>
                  </a:ext>
                </a:extLst>
              </p:cNvPr>
              <p:cNvCxnSpPr>
                <a:cxnSpLocks/>
                <a:stCxn id="27" idx="3"/>
              </p:cNvCxnSpPr>
              <p:nvPr/>
            </p:nvCxnSpPr>
            <p:spPr>
              <a:xfrm>
                <a:off x="5467351" y="2828925"/>
                <a:ext cx="63817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矩形: 圓角 13">
                <a:extLst>
                  <a:ext uri="{FF2B5EF4-FFF2-40B4-BE49-F238E27FC236}">
                    <a16:creationId xmlns:a16="http://schemas.microsoft.com/office/drawing/2014/main" id="{E3EF8805-A674-42B5-B8DC-B728EE35D31F}"/>
                  </a:ext>
                </a:extLst>
              </p:cNvPr>
              <p:cNvSpPr/>
              <p:nvPr/>
            </p:nvSpPr>
            <p:spPr>
              <a:xfrm>
                <a:off x="6534150" y="3429000"/>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核發書面告誡</a:t>
                </a:r>
              </a:p>
            </p:txBody>
          </p:sp>
          <p:cxnSp>
            <p:nvCxnSpPr>
              <p:cNvPr id="25" name="直線單箭頭接點 24">
                <a:extLst>
                  <a:ext uri="{FF2B5EF4-FFF2-40B4-BE49-F238E27FC236}">
                    <a16:creationId xmlns:a16="http://schemas.microsoft.com/office/drawing/2014/main" id="{7B996B75-A71B-4E41-BCB8-A19AFCD714A1}"/>
                  </a:ext>
                </a:extLst>
              </p:cNvPr>
              <p:cNvCxnSpPr>
                <a:cxnSpLocks/>
              </p:cNvCxnSpPr>
              <p:nvPr/>
            </p:nvCxnSpPr>
            <p:spPr>
              <a:xfrm>
                <a:off x="6097136" y="3752850"/>
                <a:ext cx="4286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矩形: 圓角 23">
                <a:extLst>
                  <a:ext uri="{FF2B5EF4-FFF2-40B4-BE49-F238E27FC236}">
                    <a16:creationId xmlns:a16="http://schemas.microsoft.com/office/drawing/2014/main" id="{E0E2B24E-A5CF-46FD-8BCE-BC47212F25E5}"/>
                  </a:ext>
                </a:extLst>
              </p:cNvPr>
              <p:cNvSpPr/>
              <p:nvPr/>
            </p:nvSpPr>
            <p:spPr>
              <a:xfrm>
                <a:off x="800100" y="25050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案件受理</a:t>
                </a:r>
              </a:p>
            </p:txBody>
          </p:sp>
          <p:sp>
            <p:nvSpPr>
              <p:cNvPr id="27" name="矩形: 圓角 25">
                <a:extLst>
                  <a:ext uri="{FF2B5EF4-FFF2-40B4-BE49-F238E27FC236}">
                    <a16:creationId xmlns:a16="http://schemas.microsoft.com/office/drawing/2014/main" id="{F04F37A4-CC87-464C-870F-692536862CFF}"/>
                  </a:ext>
                </a:extLst>
              </p:cNvPr>
              <p:cNvSpPr/>
              <p:nvPr/>
            </p:nvSpPr>
            <p:spPr>
              <a:xfrm>
                <a:off x="3695701" y="25050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啟動調查</a:t>
                </a:r>
              </a:p>
            </p:txBody>
          </p:sp>
          <p:cxnSp>
            <p:nvCxnSpPr>
              <p:cNvPr id="28" name="直線單箭頭接點 27">
                <a:extLst>
                  <a:ext uri="{FF2B5EF4-FFF2-40B4-BE49-F238E27FC236}">
                    <a16:creationId xmlns:a16="http://schemas.microsoft.com/office/drawing/2014/main" id="{09936347-7366-4075-AE54-A6B5DEC9ECD1}"/>
                  </a:ext>
                </a:extLst>
              </p:cNvPr>
              <p:cNvCxnSpPr>
                <a:cxnSpLocks/>
                <a:endCxn id="26" idx="0"/>
              </p:cNvCxnSpPr>
              <p:nvPr/>
            </p:nvCxnSpPr>
            <p:spPr>
              <a:xfrm>
                <a:off x="1685925" y="1438275"/>
                <a:ext cx="0" cy="1066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09936347-7366-4075-AE54-A6B5DEC9ECD1}"/>
                  </a:ext>
                </a:extLst>
              </p:cNvPr>
              <p:cNvCxnSpPr>
                <a:cxnSpLocks/>
                <a:stCxn id="27" idx="2"/>
              </p:cNvCxnSpPr>
              <p:nvPr/>
            </p:nvCxnSpPr>
            <p:spPr>
              <a:xfrm>
                <a:off x="4581526" y="3152775"/>
                <a:ext cx="0" cy="106680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文字方塊 28">
              <a:extLst>
                <a:ext uri="{FF2B5EF4-FFF2-40B4-BE49-F238E27FC236}">
                  <a16:creationId xmlns:a16="http://schemas.microsoft.com/office/drawing/2014/main" id="{68B8C2EA-6FA7-45B9-A601-9449ABB5C86B}"/>
                </a:ext>
              </a:extLst>
            </p:cNvPr>
            <p:cNvSpPr txBox="1"/>
            <p:nvPr/>
          </p:nvSpPr>
          <p:spPr>
            <a:xfrm>
              <a:off x="3815186" y="2544105"/>
              <a:ext cx="1734967" cy="1323439"/>
            </a:xfrm>
            <a:prstGeom prst="rect">
              <a:avLst/>
            </a:prstGeom>
            <a:noFill/>
            <a:ln w="28575">
              <a:noFill/>
            </a:ln>
          </p:spPr>
          <p:txBody>
            <a:bodyPr wrap="square">
              <a:spAutoFit/>
            </a:bodyPr>
            <a:lstStyle/>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查閱對話紀錄</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調閱監視器</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調取通信紀錄</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訪談證人</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詢問行為人</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p:txBody>
        </p:sp>
        <p:sp>
          <p:nvSpPr>
            <p:cNvPr id="34" name="文字方塊 33">
              <a:extLst>
                <a:ext uri="{FF2B5EF4-FFF2-40B4-BE49-F238E27FC236}">
                  <a16:creationId xmlns:a16="http://schemas.microsoft.com/office/drawing/2014/main" id="{68B8C2EA-6FA7-45B9-A601-9449ABB5C86B}"/>
                </a:ext>
              </a:extLst>
            </p:cNvPr>
            <p:cNvSpPr txBox="1"/>
            <p:nvPr/>
          </p:nvSpPr>
          <p:spPr>
            <a:xfrm>
              <a:off x="3196564" y="5597344"/>
              <a:ext cx="3171187" cy="584775"/>
            </a:xfrm>
            <a:prstGeom prst="rect">
              <a:avLst/>
            </a:prstGeom>
            <a:noFill/>
            <a:ln w="28575">
              <a:noFill/>
            </a:ln>
          </p:spPr>
          <p:txBody>
            <a:bodyPr wrap="square">
              <a:spAutoFit/>
            </a:bodyPr>
            <a:lstStyle/>
            <a:p>
              <a:pPr marL="285750" indent="-285750">
                <a:buFont typeface="Wingdings" panose="05000000000000000000" pitchFamily="2" charset="2"/>
                <a:buChar char="Ø"/>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sym typeface="+mn-lt"/>
                </a:rPr>
                <a:t>按壓電鈴、拍打大門：社維法第</a:t>
              </a:r>
              <a:r>
                <a:rPr lang="en-US" altLang="zh-TW" sz="1600" b="1" dirty="0">
                  <a:solidFill>
                    <a:schemeClr val="accent6">
                      <a:lumMod val="75000"/>
                    </a:schemeClr>
                  </a:solidFill>
                  <a:latin typeface="微軟正黑體" panose="020B0604030504040204" pitchFamily="34" charset="-120"/>
                  <a:ea typeface="微軟正黑體" panose="020B0604030504040204" pitchFamily="34" charset="-120"/>
                  <a:sym typeface="+mn-lt"/>
                </a:rPr>
                <a:t>68</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sym typeface="+mn-lt"/>
                </a:rPr>
                <a:t>條或刑法強制罪</a:t>
              </a: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sym typeface="+mn-lt"/>
              </a:endParaRPr>
            </a:p>
          </p:txBody>
        </p:sp>
        <p:sp>
          <p:nvSpPr>
            <p:cNvPr id="32" name="乘號 31"/>
            <p:cNvSpPr/>
            <p:nvPr/>
          </p:nvSpPr>
          <p:spPr>
            <a:xfrm>
              <a:off x="6716642" y="4361374"/>
              <a:ext cx="1405581" cy="1507890"/>
            </a:xfrm>
            <a:prstGeom prst="mathMultiply">
              <a:avLst>
                <a:gd name="adj1" fmla="val 15542"/>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乘號 35"/>
            <p:cNvSpPr/>
            <p:nvPr/>
          </p:nvSpPr>
          <p:spPr>
            <a:xfrm>
              <a:off x="10121921" y="4361374"/>
              <a:ext cx="1405581" cy="1507890"/>
            </a:xfrm>
            <a:prstGeom prst="mathMultiply">
              <a:avLst>
                <a:gd name="adj1" fmla="val 15542"/>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TextBox 18">
            <a:extLst>
              <a:ext uri="{FF2B5EF4-FFF2-40B4-BE49-F238E27FC236}">
                <a16:creationId xmlns:a16="http://schemas.microsoft.com/office/drawing/2014/main" id="{DC946D08-012F-4E9A-ADB7-289BFB8D781F}"/>
              </a:ext>
            </a:extLst>
          </p:cNvPr>
          <p:cNvSpPr txBox="1"/>
          <p:nvPr/>
        </p:nvSpPr>
        <p:spPr>
          <a:xfrm flipH="1">
            <a:off x="312864" y="1014025"/>
            <a:ext cx="4340271" cy="1569660"/>
          </a:xfrm>
          <a:prstGeom prst="rect">
            <a:avLst/>
          </a:prstGeom>
          <a:noFill/>
        </p:spPr>
        <p:txBody>
          <a:bodyPr wrap="square" rtlCol="0">
            <a:spAutoFit/>
          </a:bodyPr>
          <a:lstStyle/>
          <a:p>
            <a:r>
              <a:rPr lang="zh-TW" altLang="en-US" sz="2400"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堅持提告</a:t>
            </a:r>
            <a:endParaRPr lang="en-US" altLang="zh-TW"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endParaRPr>
          </a:p>
          <a:p>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A</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男與</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女為鄰居關係，相處不睦，</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A</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男因不滿</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女住處發出噪音擾鄰，遂多次按壓電鈴及拍打</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女住處大門，</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女因不堪其擾，便堅持提告跟騷法。</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endParaRPr>
          </a:p>
        </p:txBody>
      </p:sp>
      <p:sp>
        <p:nvSpPr>
          <p:cNvPr id="37" name="文字方塊 36">
            <a:extLst>
              <a:ext uri="{FF2B5EF4-FFF2-40B4-BE49-F238E27FC236}">
                <a16:creationId xmlns:a16="http://schemas.microsoft.com/office/drawing/2014/main" id="{A32EDD43-1C7D-4BE3-8ADA-D634B6CCD48A}"/>
              </a:ext>
            </a:extLst>
          </p:cNvPr>
          <p:cNvSpPr txBox="1"/>
          <p:nvPr/>
        </p:nvSpPr>
        <p:spPr>
          <a:xfrm>
            <a:off x="6188327" y="2825620"/>
            <a:ext cx="1585175" cy="369332"/>
          </a:xfrm>
          <a:prstGeom prst="rect">
            <a:avLst/>
          </a:prstGeom>
          <a:solidFill>
            <a:schemeClr val="bg1"/>
          </a:solidFill>
          <a:ln w="28575">
            <a:solidFill>
              <a:srgbClr val="A50021"/>
            </a:solidFill>
          </a:ln>
        </p:spPr>
        <p:txBody>
          <a:bodyPr wrap="square">
            <a:spAutoFit/>
          </a:bodyPr>
          <a:lstStyle/>
          <a:p>
            <a:r>
              <a:rPr lang="zh-TW" altLang="en-US" dirty="0">
                <a:ln>
                  <a:solidFill>
                    <a:srgbClr val="A50021"/>
                  </a:solidFill>
                </a:ln>
                <a:solidFill>
                  <a:srgbClr val="A50021"/>
                </a:solidFill>
                <a:sym typeface="+mn-lt"/>
              </a:rPr>
              <a:t>堅持提告跟騷</a:t>
            </a:r>
            <a:endParaRPr lang="en-US" altLang="zh-TW" dirty="0">
              <a:ln>
                <a:solidFill>
                  <a:srgbClr val="A50021"/>
                </a:solidFill>
              </a:ln>
              <a:solidFill>
                <a:srgbClr val="A50021"/>
              </a:solidFill>
              <a:sym typeface="+mn-lt"/>
            </a:endParaRPr>
          </a:p>
        </p:txBody>
      </p:sp>
      <p:sp>
        <p:nvSpPr>
          <p:cNvPr id="38" name="文字方塊 37">
            <a:extLst>
              <a:ext uri="{FF2B5EF4-FFF2-40B4-BE49-F238E27FC236}">
                <a16:creationId xmlns:a16="http://schemas.microsoft.com/office/drawing/2014/main" id="{BC069763-A240-426A-B8E9-F6433DF14EB1}"/>
              </a:ext>
            </a:extLst>
          </p:cNvPr>
          <p:cNvSpPr txBox="1"/>
          <p:nvPr/>
        </p:nvSpPr>
        <p:spPr>
          <a:xfrm>
            <a:off x="8122223" y="3359704"/>
            <a:ext cx="2596799" cy="338554"/>
          </a:xfrm>
          <a:prstGeom prst="rect">
            <a:avLst/>
          </a:prstGeom>
          <a:noFill/>
        </p:spPr>
        <p:txBody>
          <a:bodyPr wrap="square">
            <a:spAutoFit/>
          </a:bodyPr>
          <a:lstStyle/>
          <a:p>
            <a:r>
              <a:rPr lang="zh-TW" altLang="en-US" sz="1600"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犯罪偵查手冊第</a:t>
            </a:r>
            <a:r>
              <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rPr>
              <a:t>198</a:t>
            </a:r>
            <a:r>
              <a:rPr lang="zh-TW" altLang="en-US" sz="1600" b="1" dirty="0">
                <a:solidFill>
                  <a:schemeClr val="bg2">
                    <a:lumMod val="10000"/>
                  </a:schemeClr>
                </a:solidFill>
                <a:latin typeface="微軟正黑體" panose="020B0604030504040204" pitchFamily="34" charset="-120"/>
                <a:ea typeface="微軟正黑體" panose="020B0604030504040204" pitchFamily="34" charset="-120"/>
                <a:sym typeface="+mn-lt"/>
              </a:rPr>
              <a:t>點</a:t>
            </a:r>
            <a:endParaRPr lang="en-US" altLang="zh-TW" sz="1600" b="1" dirty="0">
              <a:solidFill>
                <a:schemeClr val="bg2">
                  <a:lumMod val="10000"/>
                </a:schemeClr>
              </a:solidFill>
              <a:latin typeface="微軟正黑體" panose="020B0604030504040204" pitchFamily="34" charset="-120"/>
              <a:ea typeface="微軟正黑體" panose="020B0604030504040204" pitchFamily="34" charset="-120"/>
              <a:sym typeface="+mn-lt"/>
            </a:endParaRPr>
          </a:p>
        </p:txBody>
      </p:sp>
    </p:spTree>
    <p:extLst>
      <p:ext uri="{BB962C8B-B14F-4D97-AF65-F5344CB8AC3E}">
        <p14:creationId xmlns:p14="http://schemas.microsoft.com/office/powerpoint/2010/main" val="3262891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21">
            <a:extLst>
              <a:ext uri="{FF2B5EF4-FFF2-40B4-BE49-F238E27FC236}">
                <a16:creationId xmlns:a16="http://schemas.microsoft.com/office/drawing/2014/main" id="{1F209D3E-5AAD-458B-AD1E-3AE5C4AE2946}"/>
              </a:ext>
            </a:extLst>
          </p:cNvPr>
          <p:cNvSpPr txBox="1"/>
          <p:nvPr/>
        </p:nvSpPr>
        <p:spPr bwMode="auto">
          <a:xfrm>
            <a:off x="312864" y="170840"/>
            <a:ext cx="6256084" cy="861774"/>
          </a:xfrm>
          <a:prstGeom prst="rect">
            <a:avLst/>
          </a:prstGeom>
          <a:noFill/>
        </p:spPr>
        <p:txBody>
          <a:bodyPr wrap="square">
            <a:spAutoFit/>
          </a:bodyPr>
          <a:lstStyle/>
          <a:p>
            <a:pPr fontAlgn="auto">
              <a:lnSpc>
                <a:spcPts val="6000"/>
              </a:lnSpc>
              <a:spcBef>
                <a:spcPts val="0"/>
              </a:spcBef>
              <a:spcAft>
                <a:spcPts val="0"/>
              </a:spcAft>
              <a:defRPr/>
            </a:pPr>
            <a:r>
              <a:rPr lang="zh-TW" altLang="en-US" sz="44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跟蹤騷擾防制法</a:t>
            </a:r>
            <a:r>
              <a:rPr lang="zh-TW" altLang="en-US" sz="32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處理案例</a:t>
            </a:r>
            <a:r>
              <a:rPr lang="en-US" altLang="zh-TW" sz="32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3</a:t>
            </a:r>
            <a:endParaRPr lang="en-US" altLang="zh-TW" sz="44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grpSp>
        <p:nvGrpSpPr>
          <p:cNvPr id="35" name="群組 34"/>
          <p:cNvGrpSpPr/>
          <p:nvPr/>
        </p:nvGrpSpPr>
        <p:grpSpPr>
          <a:xfrm>
            <a:off x="760382" y="2002197"/>
            <a:ext cx="10915650" cy="3605096"/>
            <a:chOff x="794887" y="2539200"/>
            <a:chExt cx="10915650" cy="3605096"/>
          </a:xfrm>
        </p:grpSpPr>
        <p:grpSp>
          <p:nvGrpSpPr>
            <p:cNvPr id="11" name="群組 10">
              <a:extLst>
                <a:ext uri="{FF2B5EF4-FFF2-40B4-BE49-F238E27FC236}">
                  <a16:creationId xmlns:a16="http://schemas.microsoft.com/office/drawing/2014/main" id="{5BFBCC59-A367-4D95-BF90-9F635E8B4EC9}"/>
                </a:ext>
              </a:extLst>
            </p:cNvPr>
            <p:cNvGrpSpPr/>
            <p:nvPr/>
          </p:nvGrpSpPr>
          <p:grpSpPr>
            <a:xfrm>
              <a:off x="794887" y="2800744"/>
              <a:ext cx="10915650" cy="2781300"/>
              <a:chOff x="800100" y="1438275"/>
              <a:chExt cx="10915650" cy="2781300"/>
            </a:xfrm>
          </p:grpSpPr>
          <p:sp>
            <p:nvSpPr>
              <p:cNvPr id="16" name="矩形: 圓角 24">
                <a:extLst>
                  <a:ext uri="{FF2B5EF4-FFF2-40B4-BE49-F238E27FC236}">
                    <a16:creationId xmlns:a16="http://schemas.microsoft.com/office/drawing/2014/main" id="{AC1A5CDE-4BD0-4EA6-92CF-DF3520B319C8}"/>
                  </a:ext>
                </a:extLst>
              </p:cNvPr>
              <p:cNvSpPr/>
              <p:nvPr/>
            </p:nvSpPr>
            <p:spPr>
              <a:xfrm>
                <a:off x="8239999" y="14382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刑案移送</a:t>
                </a:r>
              </a:p>
            </p:txBody>
          </p:sp>
          <p:sp>
            <p:nvSpPr>
              <p:cNvPr id="17" name="矩形: 圓角 26">
                <a:extLst>
                  <a:ext uri="{FF2B5EF4-FFF2-40B4-BE49-F238E27FC236}">
                    <a16:creationId xmlns:a16="http://schemas.microsoft.com/office/drawing/2014/main" id="{5EB988AE-9D3E-4BA8-9F72-F7FCC6104A72}"/>
                  </a:ext>
                </a:extLst>
              </p:cNvPr>
              <p:cNvSpPr/>
              <p:nvPr/>
            </p:nvSpPr>
            <p:spPr>
              <a:xfrm>
                <a:off x="9944100" y="3429000"/>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聲請保護令</a:t>
                </a:r>
              </a:p>
            </p:txBody>
          </p:sp>
          <p:cxnSp>
            <p:nvCxnSpPr>
              <p:cNvPr id="18" name="直線單箭頭接點 17">
                <a:extLst>
                  <a:ext uri="{FF2B5EF4-FFF2-40B4-BE49-F238E27FC236}">
                    <a16:creationId xmlns:a16="http://schemas.microsoft.com/office/drawing/2014/main" id="{09936347-7366-4075-AE54-A6B5DEC9ECD1}"/>
                  </a:ext>
                </a:extLst>
              </p:cNvPr>
              <p:cNvCxnSpPr>
                <a:cxnSpLocks/>
                <a:stCxn id="26" idx="3"/>
                <a:endCxn id="27" idx="1"/>
              </p:cNvCxnSpPr>
              <p:nvPr/>
            </p:nvCxnSpPr>
            <p:spPr>
              <a:xfrm>
                <a:off x="2571750" y="2828925"/>
                <a:ext cx="11239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C86B76A7-C31F-4FAF-9560-8E22F7FBD66E}"/>
                  </a:ext>
                </a:extLst>
              </p:cNvPr>
              <p:cNvCxnSpPr>
                <a:cxnSpLocks/>
              </p:cNvCxnSpPr>
              <p:nvPr/>
            </p:nvCxnSpPr>
            <p:spPr>
              <a:xfrm>
                <a:off x="6097136" y="1762125"/>
                <a:ext cx="21344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FB8E3C16-7B87-48B5-B32C-5CC968E8F456}"/>
                  </a:ext>
                </a:extLst>
              </p:cNvPr>
              <p:cNvCxnSpPr>
                <a:cxnSpLocks/>
                <a:stCxn id="24" idx="3"/>
                <a:endCxn id="17" idx="1"/>
              </p:cNvCxnSpPr>
              <p:nvPr/>
            </p:nvCxnSpPr>
            <p:spPr>
              <a:xfrm>
                <a:off x="8305800" y="3752850"/>
                <a:ext cx="16383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C1A19C24-5046-42D3-9627-D7F3766EDC32}"/>
                  </a:ext>
                </a:extLst>
              </p:cNvPr>
              <p:cNvCxnSpPr>
                <a:cxnSpLocks/>
              </p:cNvCxnSpPr>
              <p:nvPr/>
            </p:nvCxnSpPr>
            <p:spPr>
              <a:xfrm>
                <a:off x="6105525" y="1743075"/>
                <a:ext cx="0" cy="2034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A0209A33-98C0-44D1-8734-84BD6DC968C1}"/>
                  </a:ext>
                </a:extLst>
              </p:cNvPr>
              <p:cNvCxnSpPr>
                <a:cxnSpLocks/>
                <a:stCxn id="27" idx="3"/>
              </p:cNvCxnSpPr>
              <p:nvPr/>
            </p:nvCxnSpPr>
            <p:spPr>
              <a:xfrm>
                <a:off x="5467351" y="2828925"/>
                <a:ext cx="63817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矩形: 圓角 13">
                <a:extLst>
                  <a:ext uri="{FF2B5EF4-FFF2-40B4-BE49-F238E27FC236}">
                    <a16:creationId xmlns:a16="http://schemas.microsoft.com/office/drawing/2014/main" id="{E3EF8805-A674-42B5-B8DC-B728EE35D31F}"/>
                  </a:ext>
                </a:extLst>
              </p:cNvPr>
              <p:cNvSpPr/>
              <p:nvPr/>
            </p:nvSpPr>
            <p:spPr>
              <a:xfrm>
                <a:off x="6534150" y="3429000"/>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核發書面告誡</a:t>
                </a:r>
              </a:p>
            </p:txBody>
          </p:sp>
          <p:cxnSp>
            <p:nvCxnSpPr>
              <p:cNvPr id="25" name="直線單箭頭接點 24">
                <a:extLst>
                  <a:ext uri="{FF2B5EF4-FFF2-40B4-BE49-F238E27FC236}">
                    <a16:creationId xmlns:a16="http://schemas.microsoft.com/office/drawing/2014/main" id="{7B996B75-A71B-4E41-BCB8-A19AFCD714A1}"/>
                  </a:ext>
                </a:extLst>
              </p:cNvPr>
              <p:cNvCxnSpPr>
                <a:cxnSpLocks/>
              </p:cNvCxnSpPr>
              <p:nvPr/>
            </p:nvCxnSpPr>
            <p:spPr>
              <a:xfrm>
                <a:off x="6097136" y="3752850"/>
                <a:ext cx="4286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矩形: 圓角 23">
                <a:extLst>
                  <a:ext uri="{FF2B5EF4-FFF2-40B4-BE49-F238E27FC236}">
                    <a16:creationId xmlns:a16="http://schemas.microsoft.com/office/drawing/2014/main" id="{E0E2B24E-A5CF-46FD-8BCE-BC47212F25E5}"/>
                  </a:ext>
                </a:extLst>
              </p:cNvPr>
              <p:cNvSpPr/>
              <p:nvPr/>
            </p:nvSpPr>
            <p:spPr>
              <a:xfrm>
                <a:off x="800100" y="25050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案件受理</a:t>
                </a:r>
              </a:p>
            </p:txBody>
          </p:sp>
          <p:sp>
            <p:nvSpPr>
              <p:cNvPr id="27" name="矩形: 圓角 25">
                <a:extLst>
                  <a:ext uri="{FF2B5EF4-FFF2-40B4-BE49-F238E27FC236}">
                    <a16:creationId xmlns:a16="http://schemas.microsoft.com/office/drawing/2014/main" id="{F04F37A4-CC87-464C-870F-692536862CFF}"/>
                  </a:ext>
                </a:extLst>
              </p:cNvPr>
              <p:cNvSpPr/>
              <p:nvPr/>
            </p:nvSpPr>
            <p:spPr>
              <a:xfrm>
                <a:off x="3695701" y="25050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啟動調查</a:t>
                </a:r>
              </a:p>
            </p:txBody>
          </p:sp>
          <p:cxnSp>
            <p:nvCxnSpPr>
              <p:cNvPr id="28" name="直線單箭頭接點 27">
                <a:extLst>
                  <a:ext uri="{FF2B5EF4-FFF2-40B4-BE49-F238E27FC236}">
                    <a16:creationId xmlns:a16="http://schemas.microsoft.com/office/drawing/2014/main" id="{09936347-7366-4075-AE54-A6B5DEC9ECD1}"/>
                  </a:ext>
                </a:extLst>
              </p:cNvPr>
              <p:cNvCxnSpPr>
                <a:cxnSpLocks/>
                <a:endCxn id="26" idx="0"/>
              </p:cNvCxnSpPr>
              <p:nvPr/>
            </p:nvCxnSpPr>
            <p:spPr>
              <a:xfrm>
                <a:off x="1685925" y="1438275"/>
                <a:ext cx="0" cy="1066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09936347-7366-4075-AE54-A6B5DEC9ECD1}"/>
                  </a:ext>
                </a:extLst>
              </p:cNvPr>
              <p:cNvCxnSpPr>
                <a:cxnSpLocks/>
                <a:stCxn id="27" idx="2"/>
              </p:cNvCxnSpPr>
              <p:nvPr/>
            </p:nvCxnSpPr>
            <p:spPr>
              <a:xfrm>
                <a:off x="4581526" y="3152775"/>
                <a:ext cx="0" cy="106680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文字方塊 28">
              <a:extLst>
                <a:ext uri="{FF2B5EF4-FFF2-40B4-BE49-F238E27FC236}">
                  <a16:creationId xmlns:a16="http://schemas.microsoft.com/office/drawing/2014/main" id="{68B8C2EA-6FA7-45B9-A601-9449ABB5C86B}"/>
                </a:ext>
              </a:extLst>
            </p:cNvPr>
            <p:cNvSpPr txBox="1"/>
            <p:nvPr/>
          </p:nvSpPr>
          <p:spPr>
            <a:xfrm>
              <a:off x="4234512" y="2539200"/>
              <a:ext cx="1734967" cy="1323439"/>
            </a:xfrm>
            <a:prstGeom prst="rect">
              <a:avLst/>
            </a:prstGeom>
            <a:noFill/>
            <a:ln w="28575">
              <a:noFill/>
            </a:ln>
          </p:spPr>
          <p:txBody>
            <a:bodyPr wrap="square">
              <a:spAutoFit/>
            </a:bodyPr>
            <a:lstStyle/>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查閱對話紀錄</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調閱監視器</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調取通信紀錄</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訪談證人</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詢問行為人</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p:txBody>
        </p:sp>
        <p:sp>
          <p:nvSpPr>
            <p:cNvPr id="34" name="文字方塊 33">
              <a:extLst>
                <a:ext uri="{FF2B5EF4-FFF2-40B4-BE49-F238E27FC236}">
                  <a16:creationId xmlns:a16="http://schemas.microsoft.com/office/drawing/2014/main" id="{68B8C2EA-6FA7-45B9-A601-9449ABB5C86B}"/>
                </a:ext>
              </a:extLst>
            </p:cNvPr>
            <p:cNvSpPr txBox="1"/>
            <p:nvPr/>
          </p:nvSpPr>
          <p:spPr>
            <a:xfrm>
              <a:off x="3347048" y="5559521"/>
              <a:ext cx="2622431" cy="584775"/>
            </a:xfrm>
            <a:prstGeom prst="rect">
              <a:avLst/>
            </a:prstGeom>
            <a:noFill/>
            <a:ln w="28575">
              <a:noFill/>
            </a:ln>
          </p:spPr>
          <p:txBody>
            <a:bodyPr wrap="square">
              <a:spAutoFit/>
            </a:bodyPr>
            <a:lstStyle/>
            <a:p>
              <a:pPr marL="285750" indent="-285750">
                <a:buFont typeface="Wingdings" panose="05000000000000000000" pitchFamily="2" charset="2"/>
                <a:buChar char="Ø"/>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sym typeface="+mn-lt"/>
                </a:rPr>
                <a:t>跟蹤尾隨：社維法第</a:t>
              </a:r>
              <a:r>
                <a:rPr lang="en-US" altLang="zh-TW" sz="1600" b="1" dirty="0">
                  <a:solidFill>
                    <a:schemeClr val="accent6">
                      <a:lumMod val="75000"/>
                    </a:schemeClr>
                  </a:solidFill>
                  <a:latin typeface="微軟正黑體" panose="020B0604030504040204" pitchFamily="34" charset="-120"/>
                  <a:ea typeface="微軟正黑體" panose="020B0604030504040204" pitchFamily="34" charset="-120"/>
                  <a:sym typeface="+mn-lt"/>
                </a:rPr>
                <a:t>89</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sym typeface="+mn-lt"/>
                </a:rPr>
                <a:t>條或性騷擾申訴</a:t>
              </a: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sym typeface="+mn-lt"/>
              </a:endParaRPr>
            </a:p>
          </p:txBody>
        </p:sp>
        <p:sp>
          <p:nvSpPr>
            <p:cNvPr id="32" name="乘號 31"/>
            <p:cNvSpPr/>
            <p:nvPr/>
          </p:nvSpPr>
          <p:spPr>
            <a:xfrm>
              <a:off x="5625479" y="4011283"/>
              <a:ext cx="344000" cy="388189"/>
            </a:xfrm>
            <a:prstGeom prst="mathMultiply">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TextBox 18">
            <a:extLst>
              <a:ext uri="{FF2B5EF4-FFF2-40B4-BE49-F238E27FC236}">
                <a16:creationId xmlns:a16="http://schemas.microsoft.com/office/drawing/2014/main" id="{DC946D08-012F-4E9A-ADB7-289BFB8D781F}"/>
              </a:ext>
            </a:extLst>
          </p:cNvPr>
          <p:cNvSpPr txBox="1"/>
          <p:nvPr/>
        </p:nvSpPr>
        <p:spPr>
          <a:xfrm flipH="1">
            <a:off x="312864" y="1186291"/>
            <a:ext cx="4340271" cy="1015663"/>
          </a:xfrm>
          <a:prstGeom prst="rect">
            <a:avLst/>
          </a:prstGeom>
          <a:noFill/>
        </p:spPr>
        <p:txBody>
          <a:bodyPr wrap="square" rtlCol="0">
            <a:spAutoFit/>
          </a:bodyPr>
          <a:lstStyle/>
          <a:p>
            <a:r>
              <a:rPr lang="zh-TW" altLang="en-US" sz="2400"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偶然為之案例</a:t>
            </a:r>
            <a:endParaRPr lang="en-US" altLang="zh-TW" sz="2400"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endParaRPr>
          </a:p>
          <a:p>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A</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女下班途中，與</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男擦身而過，隨後</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男轉身一路尾隨</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A</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女至其住處，始離去。</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endParaRPr>
          </a:p>
        </p:txBody>
      </p:sp>
    </p:spTree>
    <p:extLst>
      <p:ext uri="{BB962C8B-B14F-4D97-AF65-F5344CB8AC3E}">
        <p14:creationId xmlns:p14="http://schemas.microsoft.com/office/powerpoint/2010/main" val="3905934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21">
            <a:extLst>
              <a:ext uri="{FF2B5EF4-FFF2-40B4-BE49-F238E27FC236}">
                <a16:creationId xmlns:a16="http://schemas.microsoft.com/office/drawing/2014/main" id="{1F209D3E-5AAD-458B-AD1E-3AE5C4AE2946}"/>
              </a:ext>
            </a:extLst>
          </p:cNvPr>
          <p:cNvSpPr txBox="1"/>
          <p:nvPr/>
        </p:nvSpPr>
        <p:spPr bwMode="auto">
          <a:xfrm>
            <a:off x="312864" y="170840"/>
            <a:ext cx="6256084" cy="861774"/>
          </a:xfrm>
          <a:prstGeom prst="rect">
            <a:avLst/>
          </a:prstGeom>
          <a:noFill/>
        </p:spPr>
        <p:txBody>
          <a:bodyPr wrap="square">
            <a:spAutoFit/>
          </a:bodyPr>
          <a:lstStyle/>
          <a:p>
            <a:pPr fontAlgn="auto">
              <a:lnSpc>
                <a:spcPts val="6000"/>
              </a:lnSpc>
              <a:spcBef>
                <a:spcPts val="0"/>
              </a:spcBef>
              <a:spcAft>
                <a:spcPts val="0"/>
              </a:spcAft>
              <a:defRPr/>
            </a:pPr>
            <a:r>
              <a:rPr lang="zh-TW" altLang="en-US" sz="44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跟蹤騷擾防制法</a:t>
            </a:r>
            <a:r>
              <a:rPr lang="zh-TW" altLang="en-US" sz="32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處理案例</a:t>
            </a:r>
            <a:r>
              <a:rPr lang="en-US" altLang="zh-TW" sz="32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4</a:t>
            </a:r>
            <a:endParaRPr lang="en-US" altLang="zh-TW" sz="44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grpSp>
        <p:nvGrpSpPr>
          <p:cNvPr id="35" name="群組 34"/>
          <p:cNvGrpSpPr/>
          <p:nvPr/>
        </p:nvGrpSpPr>
        <p:grpSpPr>
          <a:xfrm>
            <a:off x="786261" y="2581965"/>
            <a:ext cx="9285738" cy="2895064"/>
            <a:chOff x="794887" y="2544105"/>
            <a:chExt cx="9285738" cy="2895064"/>
          </a:xfrm>
        </p:grpSpPr>
        <p:grpSp>
          <p:nvGrpSpPr>
            <p:cNvPr id="11" name="群組 10">
              <a:extLst>
                <a:ext uri="{FF2B5EF4-FFF2-40B4-BE49-F238E27FC236}">
                  <a16:creationId xmlns:a16="http://schemas.microsoft.com/office/drawing/2014/main" id="{5BFBCC59-A367-4D95-BF90-9F635E8B4EC9}"/>
                </a:ext>
              </a:extLst>
            </p:cNvPr>
            <p:cNvGrpSpPr/>
            <p:nvPr/>
          </p:nvGrpSpPr>
          <p:grpSpPr>
            <a:xfrm>
              <a:off x="794887" y="2800744"/>
              <a:ext cx="9285738" cy="2638425"/>
              <a:chOff x="800100" y="1438275"/>
              <a:chExt cx="9285738" cy="2638425"/>
            </a:xfrm>
          </p:grpSpPr>
          <p:sp>
            <p:nvSpPr>
              <p:cNvPr id="16" name="矩形: 圓角 24">
                <a:extLst>
                  <a:ext uri="{FF2B5EF4-FFF2-40B4-BE49-F238E27FC236}">
                    <a16:creationId xmlns:a16="http://schemas.microsoft.com/office/drawing/2014/main" id="{AC1A5CDE-4BD0-4EA6-92CF-DF3520B319C8}"/>
                  </a:ext>
                </a:extLst>
              </p:cNvPr>
              <p:cNvSpPr/>
              <p:nvPr/>
            </p:nvSpPr>
            <p:spPr>
              <a:xfrm>
                <a:off x="8239999" y="14382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刑案移送</a:t>
                </a:r>
              </a:p>
            </p:txBody>
          </p:sp>
          <p:sp>
            <p:nvSpPr>
              <p:cNvPr id="17" name="矩形: 圓角 26">
                <a:extLst>
                  <a:ext uri="{FF2B5EF4-FFF2-40B4-BE49-F238E27FC236}">
                    <a16:creationId xmlns:a16="http://schemas.microsoft.com/office/drawing/2014/main" id="{5EB988AE-9D3E-4BA8-9F72-F7FCC6104A72}"/>
                  </a:ext>
                </a:extLst>
              </p:cNvPr>
              <p:cNvSpPr/>
              <p:nvPr/>
            </p:nvSpPr>
            <p:spPr>
              <a:xfrm>
                <a:off x="8314188" y="3429000"/>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聲請保護令</a:t>
                </a:r>
              </a:p>
            </p:txBody>
          </p:sp>
          <p:cxnSp>
            <p:nvCxnSpPr>
              <p:cNvPr id="18" name="直線單箭頭接點 17">
                <a:extLst>
                  <a:ext uri="{FF2B5EF4-FFF2-40B4-BE49-F238E27FC236}">
                    <a16:creationId xmlns:a16="http://schemas.microsoft.com/office/drawing/2014/main" id="{09936347-7366-4075-AE54-A6B5DEC9ECD1}"/>
                  </a:ext>
                </a:extLst>
              </p:cNvPr>
              <p:cNvCxnSpPr>
                <a:cxnSpLocks/>
                <a:stCxn id="26" idx="3"/>
                <a:endCxn id="27" idx="1"/>
              </p:cNvCxnSpPr>
              <p:nvPr/>
            </p:nvCxnSpPr>
            <p:spPr>
              <a:xfrm>
                <a:off x="2571750" y="2828925"/>
                <a:ext cx="11239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C86B76A7-C31F-4FAF-9560-8E22F7FBD66E}"/>
                  </a:ext>
                </a:extLst>
              </p:cNvPr>
              <p:cNvCxnSpPr>
                <a:cxnSpLocks/>
              </p:cNvCxnSpPr>
              <p:nvPr/>
            </p:nvCxnSpPr>
            <p:spPr>
              <a:xfrm>
                <a:off x="6097136" y="1762125"/>
                <a:ext cx="21344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C1A19C24-5046-42D3-9627-D7F3766EDC32}"/>
                  </a:ext>
                </a:extLst>
              </p:cNvPr>
              <p:cNvCxnSpPr>
                <a:cxnSpLocks/>
              </p:cNvCxnSpPr>
              <p:nvPr/>
            </p:nvCxnSpPr>
            <p:spPr>
              <a:xfrm>
                <a:off x="6105525" y="1743075"/>
                <a:ext cx="0" cy="2034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A0209A33-98C0-44D1-8734-84BD6DC968C1}"/>
                  </a:ext>
                </a:extLst>
              </p:cNvPr>
              <p:cNvCxnSpPr>
                <a:cxnSpLocks/>
                <a:stCxn id="27" idx="3"/>
              </p:cNvCxnSpPr>
              <p:nvPr/>
            </p:nvCxnSpPr>
            <p:spPr>
              <a:xfrm>
                <a:off x="5467351" y="2828925"/>
                <a:ext cx="63817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矩形: 圓角 13">
                <a:extLst>
                  <a:ext uri="{FF2B5EF4-FFF2-40B4-BE49-F238E27FC236}">
                    <a16:creationId xmlns:a16="http://schemas.microsoft.com/office/drawing/2014/main" id="{E3EF8805-A674-42B5-B8DC-B728EE35D31F}"/>
                  </a:ext>
                </a:extLst>
              </p:cNvPr>
              <p:cNvSpPr/>
              <p:nvPr/>
            </p:nvSpPr>
            <p:spPr>
              <a:xfrm>
                <a:off x="6534150" y="3429000"/>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核發書面告誡</a:t>
                </a:r>
              </a:p>
            </p:txBody>
          </p:sp>
          <p:cxnSp>
            <p:nvCxnSpPr>
              <p:cNvPr id="25" name="直線單箭頭接點 24">
                <a:extLst>
                  <a:ext uri="{FF2B5EF4-FFF2-40B4-BE49-F238E27FC236}">
                    <a16:creationId xmlns:a16="http://schemas.microsoft.com/office/drawing/2014/main" id="{7B996B75-A71B-4E41-BCB8-A19AFCD714A1}"/>
                  </a:ext>
                </a:extLst>
              </p:cNvPr>
              <p:cNvCxnSpPr>
                <a:cxnSpLocks/>
              </p:cNvCxnSpPr>
              <p:nvPr/>
            </p:nvCxnSpPr>
            <p:spPr>
              <a:xfrm>
                <a:off x="6097136" y="3752850"/>
                <a:ext cx="4286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矩形: 圓角 23">
                <a:extLst>
                  <a:ext uri="{FF2B5EF4-FFF2-40B4-BE49-F238E27FC236}">
                    <a16:creationId xmlns:a16="http://schemas.microsoft.com/office/drawing/2014/main" id="{E0E2B24E-A5CF-46FD-8BCE-BC47212F25E5}"/>
                  </a:ext>
                </a:extLst>
              </p:cNvPr>
              <p:cNvSpPr/>
              <p:nvPr/>
            </p:nvSpPr>
            <p:spPr>
              <a:xfrm>
                <a:off x="800100" y="25050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案件受理</a:t>
                </a:r>
              </a:p>
            </p:txBody>
          </p:sp>
          <p:sp>
            <p:nvSpPr>
              <p:cNvPr id="27" name="矩形: 圓角 25">
                <a:extLst>
                  <a:ext uri="{FF2B5EF4-FFF2-40B4-BE49-F238E27FC236}">
                    <a16:creationId xmlns:a16="http://schemas.microsoft.com/office/drawing/2014/main" id="{F04F37A4-CC87-464C-870F-692536862CFF}"/>
                  </a:ext>
                </a:extLst>
              </p:cNvPr>
              <p:cNvSpPr/>
              <p:nvPr/>
            </p:nvSpPr>
            <p:spPr>
              <a:xfrm>
                <a:off x="3695701" y="25050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啟動調查</a:t>
                </a:r>
              </a:p>
            </p:txBody>
          </p:sp>
          <p:cxnSp>
            <p:nvCxnSpPr>
              <p:cNvPr id="28" name="直線單箭頭接點 27">
                <a:extLst>
                  <a:ext uri="{FF2B5EF4-FFF2-40B4-BE49-F238E27FC236}">
                    <a16:creationId xmlns:a16="http://schemas.microsoft.com/office/drawing/2014/main" id="{09936347-7366-4075-AE54-A6B5DEC9ECD1}"/>
                  </a:ext>
                </a:extLst>
              </p:cNvPr>
              <p:cNvCxnSpPr>
                <a:cxnSpLocks/>
                <a:endCxn id="26" idx="0"/>
              </p:cNvCxnSpPr>
              <p:nvPr/>
            </p:nvCxnSpPr>
            <p:spPr>
              <a:xfrm>
                <a:off x="1685925" y="1438275"/>
                <a:ext cx="0" cy="1066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9" name="文字方塊 28">
              <a:extLst>
                <a:ext uri="{FF2B5EF4-FFF2-40B4-BE49-F238E27FC236}">
                  <a16:creationId xmlns:a16="http://schemas.microsoft.com/office/drawing/2014/main" id="{68B8C2EA-6FA7-45B9-A601-9449ABB5C86B}"/>
                </a:ext>
              </a:extLst>
            </p:cNvPr>
            <p:cNvSpPr txBox="1"/>
            <p:nvPr/>
          </p:nvSpPr>
          <p:spPr>
            <a:xfrm>
              <a:off x="3809940" y="2544105"/>
              <a:ext cx="1734967" cy="1323439"/>
            </a:xfrm>
            <a:prstGeom prst="rect">
              <a:avLst/>
            </a:prstGeom>
            <a:noFill/>
            <a:ln w="28575">
              <a:noFill/>
            </a:ln>
          </p:spPr>
          <p:txBody>
            <a:bodyPr wrap="square">
              <a:spAutoFit/>
            </a:bodyPr>
            <a:lstStyle/>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查閱對話紀錄</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調閱監視器</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調取通信紀錄</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訪談證人</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a:p>
              <a:pPr marL="285750" indent="-285750">
                <a:buFont typeface="Wingdings" panose="05000000000000000000" pitchFamily="2" charset="2"/>
                <a:buChar char="l"/>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sym typeface="+mn-lt"/>
                </a:rPr>
                <a:t>詢問行為人</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sym typeface="+mn-lt"/>
              </a:endParaRPr>
            </a:p>
          </p:txBody>
        </p:sp>
      </p:grpSp>
      <p:sp>
        <p:nvSpPr>
          <p:cNvPr id="31" name="TextBox 18">
            <a:extLst>
              <a:ext uri="{FF2B5EF4-FFF2-40B4-BE49-F238E27FC236}">
                <a16:creationId xmlns:a16="http://schemas.microsoft.com/office/drawing/2014/main" id="{DC946D08-012F-4E9A-ADB7-289BFB8D781F}"/>
              </a:ext>
            </a:extLst>
          </p:cNvPr>
          <p:cNvSpPr txBox="1"/>
          <p:nvPr/>
        </p:nvSpPr>
        <p:spPr>
          <a:xfrm flipH="1">
            <a:off x="312863" y="1050606"/>
            <a:ext cx="5647989" cy="1569660"/>
          </a:xfrm>
          <a:prstGeom prst="rect">
            <a:avLst/>
          </a:prstGeom>
          <a:noFill/>
        </p:spPr>
        <p:txBody>
          <a:bodyPr wrap="square" rtlCol="0">
            <a:spAutoFit/>
          </a:bodyPr>
          <a:lstStyle/>
          <a:p>
            <a:r>
              <a:rPr lang="zh-TW" altLang="en-US" sz="2400"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檢警職權聲請</a:t>
            </a:r>
            <a:endParaRPr lang="en-US" altLang="zh-TW" sz="2400"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endParaRPr>
          </a:p>
          <a:p>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A</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男愛慕追求</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女，曾多次送禮甚至守候於</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女工作處所，某日趁</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女下班之際，上前環抱，遭</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女抵抗、拒絕後，隔日憤而持械砸毀</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女交通工具，並傳送「我若得不到妳，就玉石俱焚吧！」等訊息，致</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女極度惶恐。</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endParaRPr>
          </a:p>
        </p:txBody>
      </p:sp>
      <p:sp>
        <p:nvSpPr>
          <p:cNvPr id="36" name="文字方塊 35">
            <a:extLst>
              <a:ext uri="{FF2B5EF4-FFF2-40B4-BE49-F238E27FC236}">
                <a16:creationId xmlns:a16="http://schemas.microsoft.com/office/drawing/2014/main" id="{B8D61639-57C8-4B0C-9157-19D2EC387EEC}"/>
              </a:ext>
            </a:extLst>
          </p:cNvPr>
          <p:cNvSpPr txBox="1"/>
          <p:nvPr/>
        </p:nvSpPr>
        <p:spPr>
          <a:xfrm>
            <a:off x="7466520" y="5512723"/>
            <a:ext cx="2531289" cy="1200329"/>
          </a:xfrm>
          <a:prstGeom prst="rect">
            <a:avLst/>
          </a:prstGeom>
          <a:noFill/>
          <a:ln w="28575">
            <a:noFill/>
          </a:ln>
        </p:spPr>
        <p:txBody>
          <a:bodyPr wrap="square">
            <a:spAutoFit/>
          </a:bodyPr>
          <a:lstStyle/>
          <a:p>
            <a:r>
              <a:rPr lang="zh-TW" altLang="en-US" b="1" dirty="0">
                <a:solidFill>
                  <a:schemeClr val="bg2">
                    <a:lumMod val="25000"/>
                  </a:schemeClr>
                </a:solidFill>
                <a:latin typeface="標楷體" panose="03000509000000000000" pitchFamily="65" charset="-120"/>
                <a:ea typeface="標楷體" panose="03000509000000000000" pitchFamily="65" charset="-120"/>
                <a:sym typeface="+mn-lt"/>
              </a:rPr>
              <a:t>◎</a:t>
            </a:r>
            <a:r>
              <a:rPr lang="zh-TW" altLang="en-US" sz="1800" b="1" dirty="0">
                <a:solidFill>
                  <a:schemeClr val="bg2">
                    <a:lumMod val="25000"/>
                  </a:schemeClr>
                </a:solidFill>
                <a:latin typeface="微軟正黑體" panose="020B0604030504040204" pitchFamily="34" charset="-120"/>
                <a:ea typeface="微軟正黑體" panose="020B0604030504040204" pitchFamily="34" charset="-120"/>
                <a:sym typeface="+mn-lt"/>
              </a:rPr>
              <a:t>警方職權聲請：</a:t>
            </a:r>
            <a:endParaRPr lang="en-US" altLang="zh-TW" sz="1800" b="1" dirty="0">
              <a:solidFill>
                <a:schemeClr val="bg2">
                  <a:lumMod val="25000"/>
                </a:schemeClr>
              </a:solidFill>
              <a:latin typeface="微軟正黑體" panose="020B0604030504040204" pitchFamily="34" charset="-120"/>
              <a:ea typeface="微軟正黑體" panose="020B0604030504040204" pitchFamily="34" charset="-120"/>
              <a:sym typeface="+mn-lt"/>
            </a:endParaRPr>
          </a:p>
          <a:p>
            <a:r>
              <a:rPr lang="zh-TW" altLang="en-US" sz="1800" b="1" dirty="0">
                <a:solidFill>
                  <a:schemeClr val="bg2">
                    <a:lumMod val="25000"/>
                  </a:schemeClr>
                </a:solidFill>
                <a:latin typeface="微軟正黑體" panose="020B0604030504040204" pitchFamily="34" charset="-120"/>
                <a:ea typeface="微軟正黑體" panose="020B0604030504040204" pitchFamily="34" charset="-120"/>
                <a:sym typeface="+mn-lt"/>
              </a:rPr>
              <a:t>評估其他具體危險，核發書面告誡及聲請保護令</a:t>
            </a:r>
            <a:r>
              <a:rPr lang="zh-TW" altLang="en-US" sz="1800" b="1" u="sng" dirty="0">
                <a:solidFill>
                  <a:srgbClr val="A50021"/>
                </a:solidFill>
                <a:latin typeface="微軟正黑體" panose="020B0604030504040204" pitchFamily="34" charset="-120"/>
                <a:ea typeface="微軟正黑體" panose="020B0604030504040204" pitchFamily="34" charset="-120"/>
                <a:sym typeface="+mn-lt"/>
              </a:rPr>
              <a:t>同時啟動</a:t>
            </a:r>
            <a:r>
              <a:rPr lang="zh-TW" altLang="en-US" sz="1800" b="1" dirty="0">
                <a:solidFill>
                  <a:schemeClr val="bg2">
                    <a:lumMod val="25000"/>
                  </a:schemeClr>
                </a:solidFill>
                <a:latin typeface="微軟正黑體" panose="020B0604030504040204" pitchFamily="34" charset="-120"/>
                <a:ea typeface="微軟正黑體" panose="020B0604030504040204" pitchFamily="34" charset="-120"/>
                <a:sym typeface="+mn-lt"/>
              </a:rPr>
              <a:t>。</a:t>
            </a:r>
            <a:endParaRPr lang="en-US" altLang="zh-TW" sz="1800" b="1" dirty="0">
              <a:solidFill>
                <a:schemeClr val="bg2">
                  <a:lumMod val="25000"/>
                </a:schemeClr>
              </a:solidFill>
              <a:latin typeface="微軟正黑體" panose="020B0604030504040204" pitchFamily="34" charset="-120"/>
              <a:ea typeface="微軟正黑體" panose="020B0604030504040204" pitchFamily="34" charset="-120"/>
              <a:sym typeface="+mn-lt"/>
            </a:endParaRPr>
          </a:p>
        </p:txBody>
      </p:sp>
      <p:sp>
        <p:nvSpPr>
          <p:cNvPr id="21" name="文字方塊 20">
            <a:extLst>
              <a:ext uri="{FF2B5EF4-FFF2-40B4-BE49-F238E27FC236}">
                <a16:creationId xmlns:a16="http://schemas.microsoft.com/office/drawing/2014/main" id="{B8D61639-57C8-4B0C-9157-19D2EC387EEC}"/>
              </a:ext>
            </a:extLst>
          </p:cNvPr>
          <p:cNvSpPr txBox="1"/>
          <p:nvPr/>
        </p:nvSpPr>
        <p:spPr>
          <a:xfrm>
            <a:off x="8291961" y="3560840"/>
            <a:ext cx="2531289" cy="646331"/>
          </a:xfrm>
          <a:prstGeom prst="rect">
            <a:avLst/>
          </a:prstGeom>
          <a:noFill/>
          <a:ln w="28575">
            <a:noFill/>
          </a:ln>
        </p:spPr>
        <p:txBody>
          <a:bodyPr wrap="square">
            <a:spAutoFit/>
          </a:bodyPr>
          <a:lstStyle/>
          <a:p>
            <a:r>
              <a:rPr lang="zh-TW" altLang="en-US" b="1" dirty="0">
                <a:solidFill>
                  <a:schemeClr val="bg2">
                    <a:lumMod val="25000"/>
                  </a:schemeClr>
                </a:solidFill>
                <a:latin typeface="標楷體" panose="03000509000000000000" pitchFamily="65" charset="-120"/>
                <a:ea typeface="標楷體" panose="03000509000000000000" pitchFamily="65" charset="-120"/>
                <a:sym typeface="+mn-lt"/>
              </a:rPr>
              <a:t>跟騷</a:t>
            </a:r>
            <a:r>
              <a:rPr lang="en-US" altLang="zh-TW" b="1" dirty="0">
                <a:solidFill>
                  <a:schemeClr val="bg2">
                    <a:lumMod val="25000"/>
                  </a:schemeClr>
                </a:solidFill>
                <a:latin typeface="標楷體" panose="03000509000000000000" pitchFamily="65" charset="-120"/>
                <a:ea typeface="標楷體" panose="03000509000000000000" pitchFamily="65" charset="-120"/>
                <a:sym typeface="+mn-lt"/>
              </a:rPr>
              <a:t>18+</a:t>
            </a:r>
            <a:r>
              <a:rPr lang="zh-TW" altLang="en-US" b="1" dirty="0">
                <a:solidFill>
                  <a:schemeClr val="bg2">
                    <a:lumMod val="25000"/>
                  </a:schemeClr>
                </a:solidFill>
                <a:latin typeface="標楷體" panose="03000509000000000000" pitchFamily="65" charset="-120"/>
                <a:ea typeface="標楷體" panose="03000509000000000000" pitchFamily="65" charset="-120"/>
                <a:sym typeface="+mn-lt"/>
              </a:rPr>
              <a:t>毀損</a:t>
            </a:r>
            <a:r>
              <a:rPr lang="en-US" altLang="zh-TW" b="1" dirty="0">
                <a:solidFill>
                  <a:schemeClr val="bg2">
                    <a:lumMod val="25000"/>
                  </a:schemeClr>
                </a:solidFill>
                <a:latin typeface="標楷體" panose="03000509000000000000" pitchFamily="65" charset="-120"/>
                <a:ea typeface="標楷體" panose="03000509000000000000" pitchFamily="65" charset="-120"/>
                <a:sym typeface="+mn-lt"/>
              </a:rPr>
              <a:t>+</a:t>
            </a:r>
            <a:r>
              <a:rPr lang="zh-TW" altLang="en-US" b="1" dirty="0">
                <a:solidFill>
                  <a:schemeClr val="bg2">
                    <a:lumMod val="25000"/>
                  </a:schemeClr>
                </a:solidFill>
                <a:latin typeface="標楷體" panose="03000509000000000000" pitchFamily="65" charset="-120"/>
                <a:ea typeface="標楷體" panose="03000509000000000000" pitchFamily="65" charset="-120"/>
                <a:sym typeface="+mn-lt"/>
              </a:rPr>
              <a:t>恐嚇</a:t>
            </a:r>
            <a:endParaRPr lang="en-US" altLang="zh-TW" b="1" dirty="0">
              <a:solidFill>
                <a:schemeClr val="bg2">
                  <a:lumMod val="25000"/>
                </a:schemeClr>
              </a:solidFill>
              <a:latin typeface="標楷體" panose="03000509000000000000" pitchFamily="65" charset="-120"/>
              <a:ea typeface="標楷體" panose="03000509000000000000" pitchFamily="65" charset="-120"/>
              <a:sym typeface="+mn-lt"/>
            </a:endParaRPr>
          </a:p>
          <a:p>
            <a:endParaRPr lang="en-US" altLang="zh-TW" sz="1800" b="1" dirty="0">
              <a:solidFill>
                <a:schemeClr val="bg2">
                  <a:lumMod val="25000"/>
                </a:schemeClr>
              </a:solidFill>
              <a:latin typeface="微軟正黑體" panose="020B0604030504040204" pitchFamily="34" charset="-120"/>
              <a:ea typeface="微軟正黑體" panose="020B0604030504040204" pitchFamily="34" charset="-120"/>
              <a:sym typeface="+mn-lt"/>
            </a:endParaRPr>
          </a:p>
        </p:txBody>
      </p:sp>
    </p:spTree>
    <p:extLst>
      <p:ext uri="{BB962C8B-B14F-4D97-AF65-F5344CB8AC3E}">
        <p14:creationId xmlns:p14="http://schemas.microsoft.com/office/powerpoint/2010/main" val="3136872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21">
            <a:extLst>
              <a:ext uri="{FF2B5EF4-FFF2-40B4-BE49-F238E27FC236}">
                <a16:creationId xmlns:a16="http://schemas.microsoft.com/office/drawing/2014/main" id="{1F209D3E-5AAD-458B-AD1E-3AE5C4AE2946}"/>
              </a:ext>
            </a:extLst>
          </p:cNvPr>
          <p:cNvSpPr txBox="1"/>
          <p:nvPr/>
        </p:nvSpPr>
        <p:spPr bwMode="auto">
          <a:xfrm>
            <a:off x="312864" y="170840"/>
            <a:ext cx="6256084" cy="861774"/>
          </a:xfrm>
          <a:prstGeom prst="rect">
            <a:avLst/>
          </a:prstGeom>
          <a:noFill/>
        </p:spPr>
        <p:txBody>
          <a:bodyPr wrap="square">
            <a:spAutoFit/>
          </a:bodyPr>
          <a:lstStyle/>
          <a:p>
            <a:pPr fontAlgn="auto">
              <a:lnSpc>
                <a:spcPts val="6000"/>
              </a:lnSpc>
              <a:spcBef>
                <a:spcPts val="0"/>
              </a:spcBef>
              <a:spcAft>
                <a:spcPts val="0"/>
              </a:spcAft>
              <a:defRPr/>
            </a:pPr>
            <a:r>
              <a:rPr lang="zh-TW" altLang="en-US" sz="44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跟蹤騷擾防制法</a:t>
            </a:r>
            <a:r>
              <a:rPr lang="zh-TW" altLang="en-US" sz="32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處理案例</a:t>
            </a:r>
            <a:r>
              <a:rPr lang="en-US" altLang="zh-TW" sz="32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5</a:t>
            </a:r>
            <a:endParaRPr lang="en-US" altLang="zh-TW" sz="44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sp>
        <p:nvSpPr>
          <p:cNvPr id="21" name="TextBox 18">
            <a:extLst>
              <a:ext uri="{FF2B5EF4-FFF2-40B4-BE49-F238E27FC236}">
                <a16:creationId xmlns:a16="http://schemas.microsoft.com/office/drawing/2014/main" id="{DC946D08-012F-4E9A-ADB7-289BFB8D781F}"/>
              </a:ext>
            </a:extLst>
          </p:cNvPr>
          <p:cNvSpPr txBox="1"/>
          <p:nvPr/>
        </p:nvSpPr>
        <p:spPr>
          <a:xfrm flipH="1">
            <a:off x="312863" y="1014025"/>
            <a:ext cx="5561726" cy="1569660"/>
          </a:xfrm>
          <a:prstGeom prst="rect">
            <a:avLst/>
          </a:prstGeom>
          <a:noFill/>
        </p:spPr>
        <p:txBody>
          <a:bodyPr wrap="square" rtlCol="0">
            <a:spAutoFit/>
          </a:bodyPr>
          <a:lstStyle/>
          <a:p>
            <a:r>
              <a:rPr lang="zh-TW" altLang="en-US" sz="2400"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表示異議期間再犯</a:t>
            </a:r>
            <a:endParaRPr lang="en-US" altLang="zh-TW" b="1" u="sng"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endParaRPr>
          </a:p>
          <a:p>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A</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男因愛慕</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女，於臉書社群上多次公開示愛，甚至至</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女工作處所盯梢守候，經</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B</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女報案後，警方依跟騷法受理調查，核發書面告誡及移送跟騷罪，惟</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A</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rPr>
              <a:t>男不服遂表示異議，並在異議期間持續實施上述行為。</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cs typeface="Roboto Black" charset="0"/>
            </a:endParaRPr>
          </a:p>
        </p:txBody>
      </p:sp>
      <p:grpSp>
        <p:nvGrpSpPr>
          <p:cNvPr id="32" name="群組 31">
            <a:extLst>
              <a:ext uri="{FF2B5EF4-FFF2-40B4-BE49-F238E27FC236}">
                <a16:creationId xmlns:a16="http://schemas.microsoft.com/office/drawing/2014/main" id="{E77FA150-57C9-42F9-BF04-565F3D9485A5}"/>
              </a:ext>
            </a:extLst>
          </p:cNvPr>
          <p:cNvGrpSpPr/>
          <p:nvPr/>
        </p:nvGrpSpPr>
        <p:grpSpPr>
          <a:xfrm>
            <a:off x="665493" y="2583685"/>
            <a:ext cx="10915650" cy="2638425"/>
            <a:chOff x="561975" y="1524000"/>
            <a:chExt cx="10915650" cy="2638425"/>
          </a:xfrm>
        </p:grpSpPr>
        <p:grpSp>
          <p:nvGrpSpPr>
            <p:cNvPr id="33" name="群組 32">
              <a:extLst>
                <a:ext uri="{FF2B5EF4-FFF2-40B4-BE49-F238E27FC236}">
                  <a16:creationId xmlns:a16="http://schemas.microsoft.com/office/drawing/2014/main" id="{5BFBCC59-A367-4D95-BF90-9F635E8B4EC9}"/>
                </a:ext>
              </a:extLst>
            </p:cNvPr>
            <p:cNvGrpSpPr/>
            <p:nvPr/>
          </p:nvGrpSpPr>
          <p:grpSpPr>
            <a:xfrm>
              <a:off x="561975" y="1524000"/>
              <a:ext cx="10915650" cy="2638425"/>
              <a:chOff x="800100" y="1438275"/>
              <a:chExt cx="10915650" cy="2638425"/>
            </a:xfrm>
          </p:grpSpPr>
          <p:sp>
            <p:nvSpPr>
              <p:cNvPr id="41" name="矩形: 圓角 24">
                <a:extLst>
                  <a:ext uri="{FF2B5EF4-FFF2-40B4-BE49-F238E27FC236}">
                    <a16:creationId xmlns:a16="http://schemas.microsoft.com/office/drawing/2014/main" id="{AC1A5CDE-4BD0-4EA6-92CF-DF3520B319C8}"/>
                  </a:ext>
                </a:extLst>
              </p:cNvPr>
              <p:cNvSpPr/>
              <p:nvPr/>
            </p:nvSpPr>
            <p:spPr>
              <a:xfrm>
                <a:off x="8239999" y="14382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刑案移送</a:t>
                </a:r>
              </a:p>
            </p:txBody>
          </p:sp>
          <p:sp>
            <p:nvSpPr>
              <p:cNvPr id="42" name="矩形: 圓角 26">
                <a:extLst>
                  <a:ext uri="{FF2B5EF4-FFF2-40B4-BE49-F238E27FC236}">
                    <a16:creationId xmlns:a16="http://schemas.microsoft.com/office/drawing/2014/main" id="{5EB988AE-9D3E-4BA8-9F72-F7FCC6104A72}"/>
                  </a:ext>
                </a:extLst>
              </p:cNvPr>
              <p:cNvSpPr/>
              <p:nvPr/>
            </p:nvSpPr>
            <p:spPr>
              <a:xfrm>
                <a:off x="9944100" y="3429000"/>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聲請保護令</a:t>
                </a:r>
              </a:p>
            </p:txBody>
          </p:sp>
          <p:cxnSp>
            <p:nvCxnSpPr>
              <p:cNvPr id="43" name="直線單箭頭接點 42">
                <a:extLst>
                  <a:ext uri="{FF2B5EF4-FFF2-40B4-BE49-F238E27FC236}">
                    <a16:creationId xmlns:a16="http://schemas.microsoft.com/office/drawing/2014/main" id="{09936347-7366-4075-AE54-A6B5DEC9ECD1}"/>
                  </a:ext>
                </a:extLst>
              </p:cNvPr>
              <p:cNvCxnSpPr>
                <a:cxnSpLocks/>
                <a:stCxn id="50" idx="3"/>
                <a:endCxn id="51" idx="1"/>
              </p:cNvCxnSpPr>
              <p:nvPr/>
            </p:nvCxnSpPr>
            <p:spPr>
              <a:xfrm>
                <a:off x="2571750" y="2828925"/>
                <a:ext cx="11239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a:extLst>
                  <a:ext uri="{FF2B5EF4-FFF2-40B4-BE49-F238E27FC236}">
                    <a16:creationId xmlns:a16="http://schemas.microsoft.com/office/drawing/2014/main" id="{C86B76A7-C31F-4FAF-9560-8E22F7FBD66E}"/>
                  </a:ext>
                </a:extLst>
              </p:cNvPr>
              <p:cNvCxnSpPr>
                <a:cxnSpLocks/>
              </p:cNvCxnSpPr>
              <p:nvPr/>
            </p:nvCxnSpPr>
            <p:spPr>
              <a:xfrm>
                <a:off x="6097136" y="1762125"/>
                <a:ext cx="21344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a:extLst>
                  <a:ext uri="{FF2B5EF4-FFF2-40B4-BE49-F238E27FC236}">
                    <a16:creationId xmlns:a16="http://schemas.microsoft.com/office/drawing/2014/main" id="{FB8E3C16-7B87-48B5-B32C-5CC968E8F456}"/>
                  </a:ext>
                </a:extLst>
              </p:cNvPr>
              <p:cNvCxnSpPr>
                <a:cxnSpLocks/>
                <a:stCxn id="48" idx="3"/>
                <a:endCxn id="42" idx="1"/>
              </p:cNvCxnSpPr>
              <p:nvPr/>
            </p:nvCxnSpPr>
            <p:spPr>
              <a:xfrm>
                <a:off x="8305800" y="3752850"/>
                <a:ext cx="16383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id="{C1A19C24-5046-42D3-9627-D7F3766EDC32}"/>
                  </a:ext>
                </a:extLst>
              </p:cNvPr>
              <p:cNvCxnSpPr>
                <a:cxnSpLocks/>
              </p:cNvCxnSpPr>
              <p:nvPr/>
            </p:nvCxnSpPr>
            <p:spPr>
              <a:xfrm>
                <a:off x="6105525" y="1743075"/>
                <a:ext cx="0" cy="2034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直線接點 46">
                <a:extLst>
                  <a:ext uri="{FF2B5EF4-FFF2-40B4-BE49-F238E27FC236}">
                    <a16:creationId xmlns:a16="http://schemas.microsoft.com/office/drawing/2014/main" id="{A0209A33-98C0-44D1-8734-84BD6DC968C1}"/>
                  </a:ext>
                </a:extLst>
              </p:cNvPr>
              <p:cNvCxnSpPr>
                <a:cxnSpLocks/>
                <a:stCxn id="51" idx="3"/>
              </p:cNvCxnSpPr>
              <p:nvPr/>
            </p:nvCxnSpPr>
            <p:spPr>
              <a:xfrm>
                <a:off x="5467351" y="2828925"/>
                <a:ext cx="63817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8" name="矩形: 圓角 13">
                <a:extLst>
                  <a:ext uri="{FF2B5EF4-FFF2-40B4-BE49-F238E27FC236}">
                    <a16:creationId xmlns:a16="http://schemas.microsoft.com/office/drawing/2014/main" id="{E3EF8805-A674-42B5-B8DC-B728EE35D31F}"/>
                  </a:ext>
                </a:extLst>
              </p:cNvPr>
              <p:cNvSpPr/>
              <p:nvPr/>
            </p:nvSpPr>
            <p:spPr>
              <a:xfrm>
                <a:off x="6534150" y="3429000"/>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核發書面告誡</a:t>
                </a:r>
              </a:p>
            </p:txBody>
          </p:sp>
          <p:cxnSp>
            <p:nvCxnSpPr>
              <p:cNvPr id="49" name="直線單箭頭接點 48">
                <a:extLst>
                  <a:ext uri="{FF2B5EF4-FFF2-40B4-BE49-F238E27FC236}">
                    <a16:creationId xmlns:a16="http://schemas.microsoft.com/office/drawing/2014/main" id="{7B996B75-A71B-4E41-BCB8-A19AFCD714A1}"/>
                  </a:ext>
                </a:extLst>
              </p:cNvPr>
              <p:cNvCxnSpPr>
                <a:cxnSpLocks/>
              </p:cNvCxnSpPr>
              <p:nvPr/>
            </p:nvCxnSpPr>
            <p:spPr>
              <a:xfrm>
                <a:off x="6097136" y="3752850"/>
                <a:ext cx="4286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0" name="矩形: 圓角 23">
                <a:extLst>
                  <a:ext uri="{FF2B5EF4-FFF2-40B4-BE49-F238E27FC236}">
                    <a16:creationId xmlns:a16="http://schemas.microsoft.com/office/drawing/2014/main" id="{E0E2B24E-A5CF-46FD-8BCE-BC47212F25E5}"/>
                  </a:ext>
                </a:extLst>
              </p:cNvPr>
              <p:cNvSpPr/>
              <p:nvPr/>
            </p:nvSpPr>
            <p:spPr>
              <a:xfrm>
                <a:off x="800100" y="25050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案件受理</a:t>
                </a:r>
              </a:p>
            </p:txBody>
          </p:sp>
          <p:sp>
            <p:nvSpPr>
              <p:cNvPr id="51" name="矩形: 圓角 25">
                <a:extLst>
                  <a:ext uri="{FF2B5EF4-FFF2-40B4-BE49-F238E27FC236}">
                    <a16:creationId xmlns:a16="http://schemas.microsoft.com/office/drawing/2014/main" id="{F04F37A4-CC87-464C-870F-692536862CFF}"/>
                  </a:ext>
                </a:extLst>
              </p:cNvPr>
              <p:cNvSpPr/>
              <p:nvPr/>
            </p:nvSpPr>
            <p:spPr>
              <a:xfrm>
                <a:off x="3695701" y="2505075"/>
                <a:ext cx="1771650" cy="647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2">
                        <a:lumMod val="10000"/>
                      </a:schemeClr>
                    </a:solidFill>
                    <a:latin typeface="微軟正黑體" panose="020B0604030504040204" pitchFamily="34" charset="-120"/>
                    <a:ea typeface="微軟正黑體" panose="020B0604030504040204" pitchFamily="34" charset="-120"/>
                  </a:rPr>
                  <a:t>啟動調查</a:t>
                </a:r>
              </a:p>
            </p:txBody>
          </p:sp>
        </p:grpSp>
        <p:sp>
          <p:nvSpPr>
            <p:cNvPr id="34" name="文字方塊 33">
              <a:extLst>
                <a:ext uri="{FF2B5EF4-FFF2-40B4-BE49-F238E27FC236}">
                  <a16:creationId xmlns:a16="http://schemas.microsoft.com/office/drawing/2014/main" id="{1D1280B1-AD98-4BA0-9B66-3661339501B1}"/>
                </a:ext>
              </a:extLst>
            </p:cNvPr>
            <p:cNvSpPr txBox="1"/>
            <p:nvPr/>
          </p:nvSpPr>
          <p:spPr>
            <a:xfrm>
              <a:off x="8324221" y="3095306"/>
              <a:ext cx="1125207" cy="646331"/>
            </a:xfrm>
            <a:prstGeom prst="rect">
              <a:avLst/>
            </a:prstGeom>
            <a:noFill/>
            <a:ln w="28575">
              <a:solidFill>
                <a:srgbClr val="A50021"/>
              </a:solidFill>
            </a:ln>
          </p:spPr>
          <p:txBody>
            <a:bodyPr wrap="square">
              <a:spAutoFit/>
            </a:bodyPr>
            <a:lstStyle/>
            <a:p>
              <a:r>
                <a:rPr lang="zh-TW" altLang="en-US" dirty="0">
                  <a:ln>
                    <a:solidFill>
                      <a:srgbClr val="A50021"/>
                    </a:solidFill>
                  </a:ln>
                  <a:solidFill>
                    <a:srgbClr val="A50021"/>
                  </a:solidFill>
                  <a:sym typeface="+mn-lt"/>
                </a:rPr>
                <a:t>再發生</a:t>
              </a:r>
              <a:endParaRPr lang="en-US" altLang="zh-TW" dirty="0">
                <a:ln>
                  <a:solidFill>
                    <a:srgbClr val="A50021"/>
                  </a:solidFill>
                </a:ln>
                <a:solidFill>
                  <a:srgbClr val="A50021"/>
                </a:solidFill>
                <a:sym typeface="+mn-lt"/>
              </a:endParaRPr>
            </a:p>
            <a:p>
              <a:r>
                <a:rPr lang="zh-TW" altLang="en-US" dirty="0">
                  <a:ln>
                    <a:solidFill>
                      <a:srgbClr val="A50021"/>
                    </a:solidFill>
                  </a:ln>
                  <a:solidFill>
                    <a:srgbClr val="A50021"/>
                  </a:solidFill>
                  <a:sym typeface="+mn-lt"/>
                </a:rPr>
                <a:t>跟騷行為</a:t>
              </a:r>
              <a:endParaRPr lang="en-US" altLang="zh-TW" dirty="0">
                <a:ln>
                  <a:solidFill>
                    <a:srgbClr val="A50021"/>
                  </a:solidFill>
                </a:ln>
                <a:solidFill>
                  <a:srgbClr val="A50021"/>
                </a:solidFill>
                <a:sym typeface="+mn-lt"/>
              </a:endParaRPr>
            </a:p>
          </p:txBody>
        </p:sp>
        <p:sp>
          <p:nvSpPr>
            <p:cNvPr id="38" name="文字方塊 37">
              <a:extLst>
                <a:ext uri="{FF2B5EF4-FFF2-40B4-BE49-F238E27FC236}">
                  <a16:creationId xmlns:a16="http://schemas.microsoft.com/office/drawing/2014/main" id="{A32EDD43-1C7D-4BE3-8ADA-D634B6CCD48A}"/>
                </a:ext>
              </a:extLst>
            </p:cNvPr>
            <p:cNvSpPr txBox="1"/>
            <p:nvPr/>
          </p:nvSpPr>
          <p:spPr>
            <a:xfrm>
              <a:off x="5405548" y="2725974"/>
              <a:ext cx="1566269" cy="369332"/>
            </a:xfrm>
            <a:prstGeom prst="rect">
              <a:avLst/>
            </a:prstGeom>
            <a:solidFill>
              <a:schemeClr val="bg1"/>
            </a:solidFill>
            <a:ln w="28575">
              <a:solidFill>
                <a:srgbClr val="A50021"/>
              </a:solidFill>
            </a:ln>
          </p:spPr>
          <p:txBody>
            <a:bodyPr wrap="square">
              <a:spAutoFit/>
            </a:bodyPr>
            <a:lstStyle/>
            <a:p>
              <a:r>
                <a:rPr lang="zh-TW" altLang="en-US" dirty="0">
                  <a:ln>
                    <a:solidFill>
                      <a:srgbClr val="A50021"/>
                    </a:solidFill>
                  </a:ln>
                  <a:solidFill>
                    <a:srgbClr val="A50021"/>
                  </a:solidFill>
                  <a:sym typeface="+mn-lt"/>
                </a:rPr>
                <a:t>認有犯罪嫌疑</a:t>
              </a:r>
              <a:endParaRPr lang="en-US" altLang="zh-TW" dirty="0">
                <a:ln>
                  <a:solidFill>
                    <a:srgbClr val="A50021"/>
                  </a:solidFill>
                </a:ln>
                <a:solidFill>
                  <a:srgbClr val="A50021"/>
                </a:solidFill>
                <a:sym typeface="+mn-lt"/>
              </a:endParaRPr>
            </a:p>
          </p:txBody>
        </p:sp>
        <p:cxnSp>
          <p:nvCxnSpPr>
            <p:cNvPr id="39" name="直線單箭頭接點 38">
              <a:extLst>
                <a:ext uri="{FF2B5EF4-FFF2-40B4-BE49-F238E27FC236}">
                  <a16:creationId xmlns:a16="http://schemas.microsoft.com/office/drawing/2014/main" id="{F600CE30-79E5-4CEC-9A3D-FADEC338F250}"/>
                </a:ext>
              </a:extLst>
            </p:cNvPr>
            <p:cNvCxnSpPr>
              <a:stCxn id="34" idx="0"/>
              <a:endCxn id="41" idx="2"/>
            </p:cNvCxnSpPr>
            <p:nvPr/>
          </p:nvCxnSpPr>
          <p:spPr>
            <a:xfrm flipV="1">
              <a:off x="8886825" y="2171700"/>
              <a:ext cx="874" cy="923606"/>
            </a:xfrm>
            <a:prstGeom prst="straightConnector1">
              <a:avLst/>
            </a:prstGeom>
            <a:ln w="28575">
              <a:solidFill>
                <a:srgbClr val="A50021"/>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52" name="直線單箭頭接點 51">
            <a:extLst>
              <a:ext uri="{FF2B5EF4-FFF2-40B4-BE49-F238E27FC236}">
                <a16:creationId xmlns:a16="http://schemas.microsoft.com/office/drawing/2014/main" id="{09936347-7366-4075-AE54-A6B5DEC9ECD1}"/>
              </a:ext>
            </a:extLst>
          </p:cNvPr>
          <p:cNvCxnSpPr>
            <a:cxnSpLocks/>
            <a:endCxn id="50" idx="0"/>
          </p:cNvCxnSpPr>
          <p:nvPr/>
        </p:nvCxnSpPr>
        <p:spPr>
          <a:xfrm>
            <a:off x="1551318" y="2583685"/>
            <a:ext cx="0" cy="1066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文字方塊 52">
            <a:extLst>
              <a:ext uri="{FF2B5EF4-FFF2-40B4-BE49-F238E27FC236}">
                <a16:creationId xmlns:a16="http://schemas.microsoft.com/office/drawing/2014/main" id="{B8D61639-57C8-4B0C-9157-19D2EC387EEC}"/>
              </a:ext>
            </a:extLst>
          </p:cNvPr>
          <p:cNvSpPr txBox="1"/>
          <p:nvPr/>
        </p:nvSpPr>
        <p:spPr>
          <a:xfrm>
            <a:off x="6261521" y="5265605"/>
            <a:ext cx="2200274" cy="923330"/>
          </a:xfrm>
          <a:prstGeom prst="rect">
            <a:avLst/>
          </a:prstGeom>
          <a:noFill/>
          <a:ln w="28575">
            <a:noFill/>
          </a:ln>
        </p:spPr>
        <p:txBody>
          <a:bodyPr wrap="square">
            <a:spAutoFit/>
          </a:bodyPr>
          <a:lstStyle/>
          <a:p>
            <a:r>
              <a:rPr lang="zh-TW" altLang="en-US" b="1" dirty="0">
                <a:solidFill>
                  <a:schemeClr val="bg2">
                    <a:lumMod val="10000"/>
                  </a:schemeClr>
                </a:solidFill>
                <a:latin typeface="標楷體" panose="03000509000000000000" pitchFamily="65" charset="-120"/>
                <a:ea typeface="標楷體" panose="03000509000000000000" pitchFamily="65" charset="-120"/>
                <a:sym typeface="+mn-lt"/>
              </a:rPr>
              <a:t>◎</a:t>
            </a:r>
            <a:r>
              <a:rPr lang="zh-TW" altLang="en-US" sz="1800" b="1" dirty="0">
                <a:solidFill>
                  <a:schemeClr val="bg2">
                    <a:lumMod val="10000"/>
                  </a:schemeClr>
                </a:solidFill>
                <a:latin typeface="微軟正黑體" panose="020B0604030504040204" pitchFamily="34" charset="-120"/>
                <a:ea typeface="微軟正黑體" panose="020B0604030504040204" pitchFamily="34" charset="-120"/>
                <a:sym typeface="+mn-lt"/>
              </a:rPr>
              <a:t>行為人表示異議</a:t>
            </a:r>
            <a:r>
              <a:rPr lang="zh-TW" altLang="en-US" b="1" dirty="0">
                <a:solidFill>
                  <a:schemeClr val="bg2">
                    <a:lumMod val="10000"/>
                  </a:schemeClr>
                </a:solidFill>
                <a:latin typeface="微軟正黑體" panose="020B0604030504040204" pitchFamily="34" charset="-120"/>
                <a:ea typeface="微軟正黑體" panose="020B0604030504040204" pitchFamily="34" charset="-120"/>
                <a:sym typeface="+mn-lt"/>
              </a:rPr>
              <a:t>：</a:t>
            </a:r>
            <a:endParaRPr lang="en-US" altLang="zh-TW" b="1" dirty="0">
              <a:solidFill>
                <a:schemeClr val="bg2">
                  <a:lumMod val="10000"/>
                </a:schemeClr>
              </a:solidFill>
              <a:latin typeface="微軟正黑體" panose="020B0604030504040204" pitchFamily="34" charset="-120"/>
              <a:ea typeface="微軟正黑體" panose="020B0604030504040204" pitchFamily="34" charset="-120"/>
              <a:sym typeface="+mn-lt"/>
            </a:endParaRPr>
          </a:p>
          <a:p>
            <a:r>
              <a:rPr lang="zh-TW" altLang="en-US" sz="1800" b="1" dirty="0">
                <a:solidFill>
                  <a:schemeClr val="bg2">
                    <a:lumMod val="10000"/>
                  </a:schemeClr>
                </a:solidFill>
                <a:latin typeface="微軟正黑體" panose="020B0604030504040204" pitchFamily="34" charset="-120"/>
                <a:ea typeface="微軟正黑體" panose="020B0604030504040204" pitchFamily="34" charset="-120"/>
                <a:sym typeface="+mn-lt"/>
              </a:rPr>
              <a:t>書面告誡於撤銷前，均屬有效。</a:t>
            </a:r>
            <a:endParaRPr lang="en-US" altLang="zh-TW" sz="1800" b="1" dirty="0">
              <a:solidFill>
                <a:schemeClr val="bg2">
                  <a:lumMod val="10000"/>
                </a:schemeClr>
              </a:solidFill>
              <a:latin typeface="微軟正黑體" panose="020B0604030504040204" pitchFamily="34" charset="-120"/>
              <a:ea typeface="微軟正黑體" panose="020B0604030504040204" pitchFamily="34" charset="-120"/>
              <a:sym typeface="+mn-lt"/>
            </a:endParaRPr>
          </a:p>
        </p:txBody>
      </p:sp>
    </p:spTree>
    <p:extLst>
      <p:ext uri="{BB962C8B-B14F-4D97-AF65-F5344CB8AC3E}">
        <p14:creationId xmlns:p14="http://schemas.microsoft.com/office/powerpoint/2010/main" val="1204684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10">
            <a:extLst>
              <a:ext uri="{FF2B5EF4-FFF2-40B4-BE49-F238E27FC236}">
                <a16:creationId xmlns:a16="http://schemas.microsoft.com/office/drawing/2014/main" id="{A6C3BD0A-F3B6-49A8-AAD9-DBA406F56054}"/>
              </a:ext>
            </a:extLst>
          </p:cNvPr>
          <p:cNvSpPr/>
          <p:nvPr/>
        </p:nvSpPr>
        <p:spPr>
          <a:xfrm rot="5400000">
            <a:off x="2068552" y="-1611353"/>
            <a:ext cx="1237785" cy="5374891"/>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椭圆 1">
            <a:extLst>
              <a:ext uri="{FF2B5EF4-FFF2-40B4-BE49-F238E27FC236}">
                <a16:creationId xmlns:a16="http://schemas.microsoft.com/office/drawing/2014/main" id="{DEF984B8-F17D-495E-AC49-4AF19A960F0B}"/>
              </a:ext>
            </a:extLst>
          </p:cNvPr>
          <p:cNvSpPr/>
          <p:nvPr/>
        </p:nvSpPr>
        <p:spPr>
          <a:xfrm>
            <a:off x="323850" y="409342"/>
            <a:ext cx="1333500" cy="13335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 name="文本框 11">
            <a:extLst>
              <a:ext uri="{FF2B5EF4-FFF2-40B4-BE49-F238E27FC236}">
                <a16:creationId xmlns:a16="http://schemas.microsoft.com/office/drawing/2014/main" id="{B6E03719-7663-4696-925B-E1EB1342C497}"/>
              </a:ext>
            </a:extLst>
          </p:cNvPr>
          <p:cNvSpPr txBox="1">
            <a:spLocks noChangeArrowheads="1"/>
          </p:cNvSpPr>
          <p:nvPr/>
        </p:nvSpPr>
        <p:spPr bwMode="auto">
          <a:xfrm>
            <a:off x="1739769" y="662092"/>
            <a:ext cx="27857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TW" altLang="en-US" sz="4800" b="1" dirty="0">
                <a:solidFill>
                  <a:schemeClr val="bg1"/>
                </a:solidFill>
              </a:rPr>
              <a:t>案例</a:t>
            </a:r>
            <a:endParaRPr lang="zh-CN" altLang="en-US" sz="4800" b="1" dirty="0">
              <a:solidFill>
                <a:schemeClr val="bg1"/>
              </a:solidFill>
            </a:endParaRPr>
          </a:p>
        </p:txBody>
      </p:sp>
      <p:sp>
        <p:nvSpPr>
          <p:cNvPr id="64" name="Freeform 21"/>
          <p:cNvSpPr>
            <a:spLocks noChangeAspect="1"/>
          </p:cNvSpPr>
          <p:nvPr/>
        </p:nvSpPr>
        <p:spPr bwMode="auto">
          <a:xfrm>
            <a:off x="517132" y="716092"/>
            <a:ext cx="946935" cy="720000"/>
          </a:xfrm>
          <a:custGeom>
            <a:avLst/>
            <a:gdLst>
              <a:gd name="T0" fmla="*/ 49 w 177"/>
              <a:gd name="T1" fmla="*/ 114 h 115"/>
              <a:gd name="T2" fmla="*/ 40 w 177"/>
              <a:gd name="T3" fmla="*/ 108 h 115"/>
              <a:gd name="T4" fmla="*/ 40 w 177"/>
              <a:gd name="T5" fmla="*/ 108 h 115"/>
              <a:gd name="T6" fmla="*/ 5 w 177"/>
              <a:gd name="T7" fmla="*/ 59 h 115"/>
              <a:gd name="T8" fmla="*/ 5 w 177"/>
              <a:gd name="T9" fmla="*/ 59 h 115"/>
              <a:gd name="T10" fmla="*/ 9 w 177"/>
              <a:gd name="T11" fmla="*/ 38 h 115"/>
              <a:gd name="T12" fmla="*/ 9 w 177"/>
              <a:gd name="T13" fmla="*/ 38 h 115"/>
              <a:gd name="T14" fmla="*/ 29 w 177"/>
              <a:gd name="T15" fmla="*/ 42 h 115"/>
              <a:gd name="T16" fmla="*/ 29 w 177"/>
              <a:gd name="T17" fmla="*/ 42 h 115"/>
              <a:gd name="T18" fmla="*/ 55 w 177"/>
              <a:gd name="T19" fmla="*/ 79 h 115"/>
              <a:gd name="T20" fmla="*/ 151 w 177"/>
              <a:gd name="T21" fmla="*/ 5 h 115"/>
              <a:gd name="T22" fmla="*/ 172 w 177"/>
              <a:gd name="T23" fmla="*/ 7 h 115"/>
              <a:gd name="T24" fmla="*/ 172 w 177"/>
              <a:gd name="T25" fmla="*/ 7 h 115"/>
              <a:gd name="T26" fmla="*/ 170 w 177"/>
              <a:gd name="T27" fmla="*/ 28 h 115"/>
              <a:gd name="T28" fmla="*/ 170 w 177"/>
              <a:gd name="T29" fmla="*/ 28 h 115"/>
              <a:gd name="T30" fmla="*/ 61 w 177"/>
              <a:gd name="T31" fmla="*/ 111 h 115"/>
              <a:gd name="T32" fmla="*/ 52 w 177"/>
              <a:gd name="T33" fmla="*/ 115 h 115"/>
              <a:gd name="T34" fmla="*/ 52 w 177"/>
              <a:gd name="T35" fmla="*/ 115 h 115"/>
              <a:gd name="T36" fmla="*/ 49 w 177"/>
              <a:gd name="T3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15">
                <a:moveTo>
                  <a:pt x="49" y="114"/>
                </a:moveTo>
                <a:cubicBezTo>
                  <a:pt x="46" y="114"/>
                  <a:pt x="42" y="112"/>
                  <a:pt x="40" y="108"/>
                </a:cubicBezTo>
                <a:cubicBezTo>
                  <a:pt x="40" y="108"/>
                  <a:pt x="40" y="108"/>
                  <a:pt x="40" y="108"/>
                </a:cubicBezTo>
                <a:cubicBezTo>
                  <a:pt x="5" y="59"/>
                  <a:pt x="5" y="59"/>
                  <a:pt x="5" y="59"/>
                </a:cubicBezTo>
                <a:cubicBezTo>
                  <a:pt x="5" y="59"/>
                  <a:pt x="5" y="59"/>
                  <a:pt x="5" y="59"/>
                </a:cubicBezTo>
                <a:cubicBezTo>
                  <a:pt x="0" y="52"/>
                  <a:pt x="2" y="43"/>
                  <a:pt x="9" y="38"/>
                </a:cubicBezTo>
                <a:cubicBezTo>
                  <a:pt x="9" y="38"/>
                  <a:pt x="9" y="38"/>
                  <a:pt x="9" y="38"/>
                </a:cubicBezTo>
                <a:cubicBezTo>
                  <a:pt x="15" y="33"/>
                  <a:pt x="25" y="35"/>
                  <a:pt x="29" y="42"/>
                </a:cubicBezTo>
                <a:cubicBezTo>
                  <a:pt x="29" y="42"/>
                  <a:pt x="29" y="42"/>
                  <a:pt x="29" y="42"/>
                </a:cubicBezTo>
                <a:cubicBezTo>
                  <a:pt x="55" y="79"/>
                  <a:pt x="55" y="79"/>
                  <a:pt x="55" y="79"/>
                </a:cubicBezTo>
                <a:cubicBezTo>
                  <a:pt x="151" y="5"/>
                  <a:pt x="151" y="5"/>
                  <a:pt x="151" y="5"/>
                </a:cubicBezTo>
                <a:cubicBezTo>
                  <a:pt x="158" y="0"/>
                  <a:pt x="167" y="1"/>
                  <a:pt x="172" y="7"/>
                </a:cubicBezTo>
                <a:cubicBezTo>
                  <a:pt x="172" y="7"/>
                  <a:pt x="172" y="7"/>
                  <a:pt x="172" y="7"/>
                </a:cubicBezTo>
                <a:cubicBezTo>
                  <a:pt x="177" y="14"/>
                  <a:pt x="176" y="23"/>
                  <a:pt x="170" y="28"/>
                </a:cubicBezTo>
                <a:cubicBezTo>
                  <a:pt x="170" y="28"/>
                  <a:pt x="170" y="28"/>
                  <a:pt x="170" y="28"/>
                </a:cubicBezTo>
                <a:cubicBezTo>
                  <a:pt x="61" y="111"/>
                  <a:pt x="61" y="111"/>
                  <a:pt x="61" y="111"/>
                </a:cubicBezTo>
                <a:cubicBezTo>
                  <a:pt x="58" y="113"/>
                  <a:pt x="55" y="115"/>
                  <a:pt x="52" y="115"/>
                </a:cubicBezTo>
                <a:cubicBezTo>
                  <a:pt x="52" y="115"/>
                  <a:pt x="52" y="115"/>
                  <a:pt x="52" y="115"/>
                </a:cubicBezTo>
                <a:cubicBezTo>
                  <a:pt x="51" y="115"/>
                  <a:pt x="50" y="114"/>
                  <a:pt x="49" y="114"/>
                </a:cubicBezTo>
                <a:close/>
              </a:path>
            </a:pathLst>
          </a:custGeom>
          <a:solidFill>
            <a:schemeClr val="accent1"/>
          </a:solidFill>
          <a:ln>
            <a:noFill/>
          </a:ln>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3229"/>
              </a:solidFill>
              <a:effectLst/>
              <a:uLnTx/>
              <a:uFillTx/>
              <a:latin typeface="Calibri" panose="020F0502020204030204"/>
              <a:ea typeface="字魂36号-正文宋楷" panose="00000500000000000000" charset="-122"/>
              <a:cs typeface="+mn-cs"/>
            </a:endParaRPr>
          </a:p>
        </p:txBody>
      </p:sp>
      <p:cxnSp>
        <p:nvCxnSpPr>
          <p:cNvPr id="19" name="PA_直接连接符 60"/>
          <p:cNvCxnSpPr/>
          <p:nvPr>
            <p:custDataLst>
              <p:tags r:id="rId1"/>
            </p:custDataLst>
          </p:nvPr>
        </p:nvCxnSpPr>
        <p:spPr>
          <a:xfrm>
            <a:off x="5123836" y="1677239"/>
            <a:ext cx="5940000" cy="0"/>
          </a:xfrm>
          <a:prstGeom prst="line">
            <a:avLst/>
          </a:prstGeom>
          <a:ln w="19050" cap="flat" cmpd="sng" algn="ctr">
            <a:solidFill>
              <a:schemeClr val="accent1"/>
            </a:solidFill>
            <a:prstDash val="sysDash"/>
            <a:round/>
            <a:headEnd type="none" w="med" len="med"/>
            <a:tailEnd type="diamond" w="med" len="med"/>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452084" y="785202"/>
            <a:ext cx="3105249" cy="584775"/>
          </a:xfrm>
          <a:prstGeom prst="rect">
            <a:avLst/>
          </a:prstGeom>
          <a:noFill/>
        </p:spPr>
        <p:txBody>
          <a:bodyPr wrap="square" rtlCol="0">
            <a:spAutoFit/>
          </a:bodyPr>
          <a:lstStyle/>
          <a:p>
            <a:pPr algn="ctr"/>
            <a:r>
              <a:rPr lang="zh-TW" altLang="en-US" sz="3200" b="1" dirty="0">
                <a:latin typeface="Microsoft YaHei" panose="020B0503020204020204" pitchFamily="34" charset="-122"/>
                <a:ea typeface="Microsoft YaHei" panose="020B0503020204020204" pitchFamily="34" charset="-122"/>
              </a:rPr>
              <a:t>家暴併跟騷案件</a:t>
            </a:r>
            <a:endParaRPr lang="en-US" altLang="zh-TW" sz="3200" b="1" dirty="0">
              <a:latin typeface="Microsoft YaHei" panose="020B0503020204020204" pitchFamily="34" charset="-122"/>
              <a:ea typeface="Microsoft YaHei" panose="020B0503020204020204" pitchFamily="34" charset="-122"/>
            </a:endParaRPr>
          </a:p>
        </p:txBody>
      </p:sp>
      <p:sp>
        <p:nvSpPr>
          <p:cNvPr id="26" name="圓角矩形 25"/>
          <p:cNvSpPr/>
          <p:nvPr/>
        </p:nvSpPr>
        <p:spPr>
          <a:xfrm>
            <a:off x="747133" y="1967502"/>
            <a:ext cx="10671714" cy="442278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871463" y="2134734"/>
            <a:ext cx="10547384" cy="1938992"/>
          </a:xfrm>
          <a:prstGeom prst="rect">
            <a:avLst/>
          </a:prstGeom>
          <a:noFill/>
        </p:spPr>
        <p:txBody>
          <a:bodyPr wrap="square" rtlCol="0">
            <a:spAutoFit/>
          </a:bodyPr>
          <a:lstStyle/>
          <a:p>
            <a:r>
              <a:rPr lang="en-US" altLang="zh-TW" sz="2000" dirty="0"/>
              <a:t>《</a:t>
            </a:r>
            <a:r>
              <a:rPr lang="zh-TW" altLang="en-US" sz="2000" dirty="0"/>
              <a:t>跟騷法</a:t>
            </a:r>
            <a:r>
              <a:rPr lang="en-US" altLang="zh-TW" sz="2000" dirty="0"/>
              <a:t>》</a:t>
            </a:r>
            <a:r>
              <a:rPr lang="zh-TW" altLang="en-US" sz="2000" dirty="0"/>
              <a:t>上路後南投首例羈押！ 南投陳姓男子為與陳姓前女友復合，</a:t>
            </a:r>
            <a:r>
              <a:rPr lang="en-US" altLang="zh-TW" sz="2000" dirty="0"/>
              <a:t>1</a:t>
            </a:r>
            <a:r>
              <a:rPr lang="zh-TW" altLang="en-US" sz="2000" dirty="0"/>
              <a:t>日當天傳</a:t>
            </a:r>
            <a:r>
              <a:rPr lang="en-US" altLang="zh-TW" sz="2000" dirty="0"/>
              <a:t>LINE</a:t>
            </a:r>
            <a:r>
              <a:rPr lang="zh-TW" altLang="en-US" sz="2000" dirty="0"/>
              <a:t>恐嚇「若不接電話，就到你家放火燒車子」、以及狂打電話數十通騷擾；女子不堪其擾，遂向埔里分局報案。 孰料警方受理後，陳男仍於</a:t>
            </a:r>
            <a:r>
              <a:rPr lang="en-US" altLang="zh-TW" sz="2000" dirty="0"/>
              <a:t>7</a:t>
            </a:r>
            <a:r>
              <a:rPr lang="zh-TW" altLang="en-US" sz="2000" dirty="0"/>
              <a:t>日前往女方住處，以打火機欲點燃汽油瓶恐嚇，警方獲報後當即逮人，並依</a:t>
            </a:r>
            <a:r>
              <a:rPr lang="en-US" altLang="zh-TW" sz="2000" dirty="0"/>
              <a:t>《</a:t>
            </a:r>
            <a:r>
              <a:rPr lang="zh-TW" altLang="en-US" sz="2000" dirty="0"/>
              <a:t>跟騷法</a:t>
            </a:r>
            <a:r>
              <a:rPr lang="en-US" altLang="zh-TW" sz="2000" dirty="0"/>
              <a:t>》</a:t>
            </a:r>
            <a:r>
              <a:rPr lang="zh-TW" altLang="en-US" sz="2000" dirty="0"/>
              <a:t>、</a:t>
            </a:r>
            <a:r>
              <a:rPr lang="en-US" altLang="zh-TW" sz="2000" dirty="0"/>
              <a:t>《</a:t>
            </a:r>
            <a:r>
              <a:rPr lang="zh-TW" altLang="en-US" sz="2000" dirty="0"/>
              <a:t>家暴防治法</a:t>
            </a:r>
            <a:r>
              <a:rPr lang="en-US" altLang="zh-TW" sz="2000" dirty="0"/>
              <a:t>》</a:t>
            </a:r>
            <a:r>
              <a:rPr lang="zh-TW" altLang="en-US" sz="2000" dirty="0"/>
              <a:t>聲請羈押獲准</a:t>
            </a:r>
            <a:endParaRPr lang="en-US" altLang="zh-TW" sz="2000" dirty="0"/>
          </a:p>
          <a:p>
            <a:r>
              <a:rPr lang="en-US" altLang="zh-CN" sz="2000" dirty="0"/>
              <a:t>https://www.youtube.com/watch?v=uxRxnkBe0Y0</a:t>
            </a:r>
            <a:endParaRPr lang="zh-CN" altLang="en-US" sz="2000" dirty="0"/>
          </a:p>
          <a:p>
            <a:endParaRPr lang="zh-TW" altLang="en-US" sz="2000" b="1" dirty="0">
              <a:latin typeface="Microsoft YaHei" panose="020B0503020204020204" pitchFamily="34" charset="-122"/>
              <a:ea typeface="Microsoft YaHei" panose="020B0503020204020204" pitchFamily="34" charset="-122"/>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8823" y="3838903"/>
            <a:ext cx="4010025" cy="226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215936"/>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3)">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10">
            <a:extLst>
              <a:ext uri="{FF2B5EF4-FFF2-40B4-BE49-F238E27FC236}">
                <a16:creationId xmlns:a16="http://schemas.microsoft.com/office/drawing/2014/main" id="{A6C3BD0A-F3B6-49A8-AAD9-DBA406F56054}"/>
              </a:ext>
            </a:extLst>
          </p:cNvPr>
          <p:cNvSpPr/>
          <p:nvPr/>
        </p:nvSpPr>
        <p:spPr>
          <a:xfrm rot="5400000">
            <a:off x="2068552" y="-1611353"/>
            <a:ext cx="1237785" cy="5374891"/>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椭圆 1">
            <a:extLst>
              <a:ext uri="{FF2B5EF4-FFF2-40B4-BE49-F238E27FC236}">
                <a16:creationId xmlns:a16="http://schemas.microsoft.com/office/drawing/2014/main" id="{DEF984B8-F17D-495E-AC49-4AF19A960F0B}"/>
              </a:ext>
            </a:extLst>
          </p:cNvPr>
          <p:cNvSpPr/>
          <p:nvPr/>
        </p:nvSpPr>
        <p:spPr>
          <a:xfrm>
            <a:off x="323850" y="409342"/>
            <a:ext cx="1333500" cy="13335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 name="文本框 11">
            <a:extLst>
              <a:ext uri="{FF2B5EF4-FFF2-40B4-BE49-F238E27FC236}">
                <a16:creationId xmlns:a16="http://schemas.microsoft.com/office/drawing/2014/main" id="{B6E03719-7663-4696-925B-E1EB1342C497}"/>
              </a:ext>
            </a:extLst>
          </p:cNvPr>
          <p:cNvSpPr txBox="1">
            <a:spLocks noChangeArrowheads="1"/>
          </p:cNvSpPr>
          <p:nvPr/>
        </p:nvSpPr>
        <p:spPr bwMode="auto">
          <a:xfrm>
            <a:off x="1739769" y="662092"/>
            <a:ext cx="27857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TW" altLang="en-US" sz="4800" b="1" dirty="0">
                <a:solidFill>
                  <a:schemeClr val="bg1"/>
                </a:solidFill>
              </a:rPr>
              <a:t>案例</a:t>
            </a:r>
            <a:endParaRPr lang="zh-CN" altLang="en-US" sz="4800" b="1" dirty="0">
              <a:solidFill>
                <a:schemeClr val="bg1"/>
              </a:solidFill>
            </a:endParaRPr>
          </a:p>
        </p:txBody>
      </p:sp>
      <p:sp>
        <p:nvSpPr>
          <p:cNvPr id="64" name="Freeform 21"/>
          <p:cNvSpPr>
            <a:spLocks noChangeAspect="1"/>
          </p:cNvSpPr>
          <p:nvPr/>
        </p:nvSpPr>
        <p:spPr bwMode="auto">
          <a:xfrm>
            <a:off x="517132" y="716092"/>
            <a:ext cx="946935" cy="720000"/>
          </a:xfrm>
          <a:custGeom>
            <a:avLst/>
            <a:gdLst>
              <a:gd name="T0" fmla="*/ 49 w 177"/>
              <a:gd name="T1" fmla="*/ 114 h 115"/>
              <a:gd name="T2" fmla="*/ 40 w 177"/>
              <a:gd name="T3" fmla="*/ 108 h 115"/>
              <a:gd name="T4" fmla="*/ 40 w 177"/>
              <a:gd name="T5" fmla="*/ 108 h 115"/>
              <a:gd name="T6" fmla="*/ 5 w 177"/>
              <a:gd name="T7" fmla="*/ 59 h 115"/>
              <a:gd name="T8" fmla="*/ 5 w 177"/>
              <a:gd name="T9" fmla="*/ 59 h 115"/>
              <a:gd name="T10" fmla="*/ 9 w 177"/>
              <a:gd name="T11" fmla="*/ 38 h 115"/>
              <a:gd name="T12" fmla="*/ 9 w 177"/>
              <a:gd name="T13" fmla="*/ 38 h 115"/>
              <a:gd name="T14" fmla="*/ 29 w 177"/>
              <a:gd name="T15" fmla="*/ 42 h 115"/>
              <a:gd name="T16" fmla="*/ 29 w 177"/>
              <a:gd name="T17" fmla="*/ 42 h 115"/>
              <a:gd name="T18" fmla="*/ 55 w 177"/>
              <a:gd name="T19" fmla="*/ 79 h 115"/>
              <a:gd name="T20" fmla="*/ 151 w 177"/>
              <a:gd name="T21" fmla="*/ 5 h 115"/>
              <a:gd name="T22" fmla="*/ 172 w 177"/>
              <a:gd name="T23" fmla="*/ 7 h 115"/>
              <a:gd name="T24" fmla="*/ 172 w 177"/>
              <a:gd name="T25" fmla="*/ 7 h 115"/>
              <a:gd name="T26" fmla="*/ 170 w 177"/>
              <a:gd name="T27" fmla="*/ 28 h 115"/>
              <a:gd name="T28" fmla="*/ 170 w 177"/>
              <a:gd name="T29" fmla="*/ 28 h 115"/>
              <a:gd name="T30" fmla="*/ 61 w 177"/>
              <a:gd name="T31" fmla="*/ 111 h 115"/>
              <a:gd name="T32" fmla="*/ 52 w 177"/>
              <a:gd name="T33" fmla="*/ 115 h 115"/>
              <a:gd name="T34" fmla="*/ 52 w 177"/>
              <a:gd name="T35" fmla="*/ 115 h 115"/>
              <a:gd name="T36" fmla="*/ 49 w 177"/>
              <a:gd name="T3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15">
                <a:moveTo>
                  <a:pt x="49" y="114"/>
                </a:moveTo>
                <a:cubicBezTo>
                  <a:pt x="46" y="114"/>
                  <a:pt x="42" y="112"/>
                  <a:pt x="40" y="108"/>
                </a:cubicBezTo>
                <a:cubicBezTo>
                  <a:pt x="40" y="108"/>
                  <a:pt x="40" y="108"/>
                  <a:pt x="40" y="108"/>
                </a:cubicBezTo>
                <a:cubicBezTo>
                  <a:pt x="5" y="59"/>
                  <a:pt x="5" y="59"/>
                  <a:pt x="5" y="59"/>
                </a:cubicBezTo>
                <a:cubicBezTo>
                  <a:pt x="5" y="59"/>
                  <a:pt x="5" y="59"/>
                  <a:pt x="5" y="59"/>
                </a:cubicBezTo>
                <a:cubicBezTo>
                  <a:pt x="0" y="52"/>
                  <a:pt x="2" y="43"/>
                  <a:pt x="9" y="38"/>
                </a:cubicBezTo>
                <a:cubicBezTo>
                  <a:pt x="9" y="38"/>
                  <a:pt x="9" y="38"/>
                  <a:pt x="9" y="38"/>
                </a:cubicBezTo>
                <a:cubicBezTo>
                  <a:pt x="15" y="33"/>
                  <a:pt x="25" y="35"/>
                  <a:pt x="29" y="42"/>
                </a:cubicBezTo>
                <a:cubicBezTo>
                  <a:pt x="29" y="42"/>
                  <a:pt x="29" y="42"/>
                  <a:pt x="29" y="42"/>
                </a:cubicBezTo>
                <a:cubicBezTo>
                  <a:pt x="55" y="79"/>
                  <a:pt x="55" y="79"/>
                  <a:pt x="55" y="79"/>
                </a:cubicBezTo>
                <a:cubicBezTo>
                  <a:pt x="151" y="5"/>
                  <a:pt x="151" y="5"/>
                  <a:pt x="151" y="5"/>
                </a:cubicBezTo>
                <a:cubicBezTo>
                  <a:pt x="158" y="0"/>
                  <a:pt x="167" y="1"/>
                  <a:pt x="172" y="7"/>
                </a:cubicBezTo>
                <a:cubicBezTo>
                  <a:pt x="172" y="7"/>
                  <a:pt x="172" y="7"/>
                  <a:pt x="172" y="7"/>
                </a:cubicBezTo>
                <a:cubicBezTo>
                  <a:pt x="177" y="14"/>
                  <a:pt x="176" y="23"/>
                  <a:pt x="170" y="28"/>
                </a:cubicBezTo>
                <a:cubicBezTo>
                  <a:pt x="170" y="28"/>
                  <a:pt x="170" y="28"/>
                  <a:pt x="170" y="28"/>
                </a:cubicBezTo>
                <a:cubicBezTo>
                  <a:pt x="61" y="111"/>
                  <a:pt x="61" y="111"/>
                  <a:pt x="61" y="111"/>
                </a:cubicBezTo>
                <a:cubicBezTo>
                  <a:pt x="58" y="113"/>
                  <a:pt x="55" y="115"/>
                  <a:pt x="52" y="115"/>
                </a:cubicBezTo>
                <a:cubicBezTo>
                  <a:pt x="52" y="115"/>
                  <a:pt x="52" y="115"/>
                  <a:pt x="52" y="115"/>
                </a:cubicBezTo>
                <a:cubicBezTo>
                  <a:pt x="51" y="115"/>
                  <a:pt x="50" y="114"/>
                  <a:pt x="49" y="114"/>
                </a:cubicBezTo>
                <a:close/>
              </a:path>
            </a:pathLst>
          </a:custGeom>
          <a:solidFill>
            <a:schemeClr val="accent1"/>
          </a:solidFill>
          <a:ln>
            <a:noFill/>
          </a:ln>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3229"/>
              </a:solidFill>
              <a:effectLst/>
              <a:uLnTx/>
              <a:uFillTx/>
              <a:latin typeface="Calibri" panose="020F0502020204030204"/>
              <a:ea typeface="字魂36号-正文宋楷" panose="00000500000000000000" charset="-122"/>
              <a:cs typeface="+mn-cs"/>
            </a:endParaRPr>
          </a:p>
        </p:txBody>
      </p:sp>
      <p:cxnSp>
        <p:nvCxnSpPr>
          <p:cNvPr id="19" name="PA_直接连接符 60"/>
          <p:cNvCxnSpPr/>
          <p:nvPr>
            <p:custDataLst>
              <p:tags r:id="rId1"/>
            </p:custDataLst>
          </p:nvPr>
        </p:nvCxnSpPr>
        <p:spPr>
          <a:xfrm>
            <a:off x="5123836" y="1677239"/>
            <a:ext cx="5940000" cy="0"/>
          </a:xfrm>
          <a:prstGeom prst="line">
            <a:avLst/>
          </a:prstGeom>
          <a:ln w="19050" cap="flat" cmpd="sng" algn="ctr">
            <a:solidFill>
              <a:schemeClr val="accent1"/>
            </a:solidFill>
            <a:prstDash val="sysDash"/>
            <a:round/>
            <a:headEnd type="none" w="med" len="med"/>
            <a:tailEnd type="diamond" w="med" len="med"/>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5892801" y="716092"/>
            <a:ext cx="5217158" cy="584775"/>
          </a:xfrm>
          <a:prstGeom prst="rect">
            <a:avLst/>
          </a:prstGeom>
          <a:noFill/>
        </p:spPr>
        <p:txBody>
          <a:bodyPr wrap="square" rtlCol="0">
            <a:spAutoFit/>
          </a:bodyPr>
          <a:lstStyle/>
          <a:p>
            <a:pPr algn="ctr"/>
            <a:r>
              <a:rPr lang="zh-TW" altLang="en-US" sz="3200" b="1" dirty="0">
                <a:latin typeface="Microsoft YaHei" panose="020B0503020204020204" pitchFamily="34" charset="-122"/>
                <a:ea typeface="Microsoft YaHei" panose="020B0503020204020204" pitchFamily="34" charset="-122"/>
              </a:rPr>
              <a:t>過度追求跟騷</a:t>
            </a:r>
            <a:endParaRPr lang="en-US" altLang="zh-TW" sz="3200" b="1" dirty="0">
              <a:latin typeface="Microsoft YaHei" panose="020B0503020204020204" pitchFamily="34" charset="-122"/>
              <a:ea typeface="Microsoft YaHei" panose="020B0503020204020204" pitchFamily="34" charset="-122"/>
            </a:endParaRPr>
          </a:p>
        </p:txBody>
      </p:sp>
      <p:sp>
        <p:nvSpPr>
          <p:cNvPr id="26" name="圓角矩形 25"/>
          <p:cNvSpPr/>
          <p:nvPr/>
        </p:nvSpPr>
        <p:spPr>
          <a:xfrm>
            <a:off x="747133" y="1967502"/>
            <a:ext cx="10671714" cy="392974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871463" y="2134734"/>
            <a:ext cx="10547384" cy="1323439"/>
          </a:xfrm>
          <a:prstGeom prst="rect">
            <a:avLst/>
          </a:prstGeom>
          <a:noFill/>
        </p:spPr>
        <p:txBody>
          <a:bodyPr wrap="square" rtlCol="0">
            <a:spAutoFit/>
          </a:bodyPr>
          <a:lstStyle/>
          <a:p>
            <a:r>
              <a:rPr lang="zh-TW" altLang="en-US" sz="2000" b="1" dirty="0">
                <a:latin typeface="Microsoft YaHei" panose="020B0503020204020204" pitchFamily="34" charset="-122"/>
                <a:ea typeface="Microsoft YaHei" panose="020B0503020204020204" pitchFamily="34" charset="-122"/>
              </a:rPr>
              <a:t>一名自稱國籍航空的營運師遭女子指控，騷擾長達近</a:t>
            </a:r>
            <a:r>
              <a:rPr lang="en-US" altLang="zh-TW" sz="2000" b="1" dirty="0">
                <a:latin typeface="Microsoft YaHei" panose="020B0503020204020204" pitchFamily="34" charset="-122"/>
                <a:ea typeface="Microsoft YaHei" panose="020B0503020204020204" pitchFamily="34" charset="-122"/>
              </a:rPr>
              <a:t>1</a:t>
            </a:r>
            <a:r>
              <a:rPr lang="zh-TW" altLang="en-US" sz="2000" b="1" dirty="0">
                <a:latin typeface="Microsoft YaHei" panose="020B0503020204020204" pitchFamily="34" charset="-122"/>
                <a:ea typeface="Microsoft YaHei" panose="020B0503020204020204" pitchFamily="34" charset="-122"/>
              </a:rPr>
              <a:t>年時間，對被害人展開瘋狂追求，還多次到對方住家附近徘徊，甚至闖入公寓，在女方家門口翻箱倒櫃，讓被害人嚇得，趕緊報警，這名男子被依</a:t>
            </a:r>
            <a:r>
              <a:rPr lang="en-US" altLang="zh-TW" sz="2000" b="1" dirty="0">
                <a:latin typeface="Microsoft YaHei" panose="020B0503020204020204" pitchFamily="34" charset="-122"/>
                <a:ea typeface="Microsoft YaHei" panose="020B0503020204020204" pitchFamily="34" charset="-122"/>
              </a:rPr>
              <a:t>《</a:t>
            </a:r>
            <a:r>
              <a:rPr lang="zh-TW" altLang="en-US" sz="2000" b="1" dirty="0">
                <a:latin typeface="Microsoft YaHei" panose="020B0503020204020204" pitchFamily="34" charset="-122"/>
                <a:ea typeface="Microsoft YaHei" panose="020B0503020204020204" pitchFamily="34" charset="-122"/>
              </a:rPr>
              <a:t>跟騷法</a:t>
            </a:r>
            <a:r>
              <a:rPr lang="en-US" altLang="zh-TW" sz="2000" b="1" dirty="0">
                <a:latin typeface="Microsoft YaHei" panose="020B0503020204020204" pitchFamily="34" charset="-122"/>
                <a:ea typeface="Microsoft YaHei" panose="020B0503020204020204" pitchFamily="34" charset="-122"/>
              </a:rPr>
              <a:t>》</a:t>
            </a:r>
            <a:r>
              <a:rPr lang="zh-TW" altLang="en-US" sz="2000" b="1" dirty="0">
                <a:latin typeface="Microsoft YaHei" panose="020B0503020204020204" pitchFamily="34" charset="-122"/>
                <a:ea typeface="Microsoft YaHei" panose="020B0503020204020204" pitchFamily="34" charset="-122"/>
              </a:rPr>
              <a:t>送辦，最重面臨五年有期徒刑。</a:t>
            </a:r>
            <a:endParaRPr lang="en-US" altLang="zh-TW" sz="2000" b="1" dirty="0">
              <a:latin typeface="Microsoft YaHei" panose="020B0503020204020204" pitchFamily="34" charset="-122"/>
              <a:ea typeface="Microsoft YaHei" panose="020B0503020204020204" pitchFamily="34" charset="-122"/>
            </a:endParaRPr>
          </a:p>
          <a:p>
            <a:r>
              <a:rPr lang="en-US" altLang="zh-TW" sz="2000" b="1" dirty="0">
                <a:latin typeface="Microsoft YaHei" panose="020B0503020204020204" pitchFamily="34" charset="-122"/>
                <a:ea typeface="Microsoft YaHei" panose="020B0503020204020204" pitchFamily="34" charset="-122"/>
              </a:rPr>
              <a:t>https://www.youtube.com/watch?v=YJjq1juACOc</a:t>
            </a:r>
            <a:endParaRPr lang="zh-TW" altLang="en-US" sz="2000" b="1" dirty="0">
              <a:latin typeface="Microsoft YaHei" panose="020B0503020204020204" pitchFamily="34" charset="-122"/>
              <a:ea typeface="Microsoft YaHei" panose="020B0503020204020204" pitchFamily="34" charset="-122"/>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219" y="3607560"/>
            <a:ext cx="3782540" cy="214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720431"/>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3)">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073" y="0"/>
            <a:ext cx="10040003" cy="606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群組 2"/>
          <p:cNvGrpSpPr/>
          <p:nvPr/>
        </p:nvGrpSpPr>
        <p:grpSpPr>
          <a:xfrm>
            <a:off x="5279923" y="6062406"/>
            <a:ext cx="5367366" cy="598415"/>
            <a:chOff x="6226233" y="5523177"/>
            <a:chExt cx="5367366" cy="598415"/>
          </a:xfrm>
        </p:grpSpPr>
        <p:grpSp>
          <p:nvGrpSpPr>
            <p:cNvPr id="4" name="群組 3"/>
            <p:cNvGrpSpPr/>
            <p:nvPr/>
          </p:nvGrpSpPr>
          <p:grpSpPr>
            <a:xfrm>
              <a:off x="6323978" y="5607980"/>
              <a:ext cx="5269621" cy="421395"/>
              <a:chOff x="5609545" y="5746750"/>
              <a:chExt cx="5269621" cy="421395"/>
            </a:xfrm>
          </p:grpSpPr>
          <p:sp>
            <p:nvSpPr>
              <p:cNvPr id="6" name="Content Placeholder 2">
                <a:extLst>
                  <a:ext uri="{FF2B5EF4-FFF2-40B4-BE49-F238E27FC236}">
                    <a16:creationId xmlns:a16="http://schemas.microsoft.com/office/drawing/2014/main" id="{341D7F5C-CF32-43CC-9FD3-C63BC08903FD}"/>
                  </a:ext>
                </a:extLst>
              </p:cNvPr>
              <p:cNvSpPr txBox="1"/>
              <p:nvPr/>
            </p:nvSpPr>
            <p:spPr>
              <a:xfrm>
                <a:off x="5929018" y="5746750"/>
                <a:ext cx="4950148" cy="42139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sz="2000" b="1" dirty="0">
                    <a:solidFill>
                      <a:schemeClr val="tx1">
                        <a:lumMod val="95000"/>
                        <a:lumOff val="5000"/>
                      </a:schemeClr>
                    </a:solidFill>
                    <a:latin typeface="微軟正黑體" panose="020B0604030504040204" pitchFamily="34" charset="-120"/>
                    <a:ea typeface="微軟正黑體" panose="020B0604030504040204" pitchFamily="34" charset="-120"/>
                    <a:sym typeface="字魂36号-正文宋楷" panose="00000500000000000000" charset="-122"/>
                  </a:rPr>
                  <a:t>調取通聯不受</a:t>
                </a:r>
                <a:r>
                  <a:rPr lang="zh-TW" altLang="en-US" sz="2000" b="1" u="sng" dirty="0">
                    <a:solidFill>
                      <a:schemeClr val="tx1">
                        <a:lumMod val="95000"/>
                        <a:lumOff val="5000"/>
                      </a:schemeClr>
                    </a:solidFill>
                    <a:latin typeface="微軟正黑體" panose="020B0604030504040204" pitchFamily="34" charset="-120"/>
                    <a:ea typeface="微軟正黑體" panose="020B0604030504040204" pitchFamily="34" charset="-120"/>
                    <a:sym typeface="字魂36号-正文宋楷" panose="00000500000000000000" charset="-122"/>
                  </a:rPr>
                  <a:t>通保法第</a:t>
                </a:r>
                <a:r>
                  <a:rPr lang="en-US" altLang="zh-TW" sz="2000" b="1" u="sng" dirty="0">
                    <a:solidFill>
                      <a:schemeClr val="tx1">
                        <a:lumMod val="95000"/>
                        <a:lumOff val="5000"/>
                      </a:schemeClr>
                    </a:solidFill>
                    <a:latin typeface="微軟正黑體" panose="020B0604030504040204" pitchFamily="34" charset="-120"/>
                    <a:ea typeface="微軟正黑體" panose="020B0604030504040204" pitchFamily="34" charset="-120"/>
                    <a:sym typeface="字魂36号-正文宋楷" panose="00000500000000000000" charset="-122"/>
                  </a:rPr>
                  <a:t>11</a:t>
                </a:r>
                <a:r>
                  <a:rPr lang="zh-TW" altLang="en-US" sz="2000" b="1" u="sng" dirty="0">
                    <a:solidFill>
                      <a:schemeClr val="tx1">
                        <a:lumMod val="95000"/>
                        <a:lumOff val="5000"/>
                      </a:schemeClr>
                    </a:solidFill>
                    <a:latin typeface="微軟正黑體" panose="020B0604030504040204" pitchFamily="34" charset="-120"/>
                    <a:ea typeface="微軟正黑體" panose="020B0604030504040204" pitchFamily="34" charset="-120"/>
                    <a:sym typeface="字魂36号-正文宋楷" panose="00000500000000000000" charset="-122"/>
                  </a:rPr>
                  <a:t>條之</a:t>
                </a:r>
                <a:r>
                  <a:rPr lang="en-US" altLang="zh-TW" sz="2000" b="1" u="sng" dirty="0">
                    <a:solidFill>
                      <a:schemeClr val="tx1">
                        <a:lumMod val="95000"/>
                        <a:lumOff val="5000"/>
                      </a:schemeClr>
                    </a:solidFill>
                    <a:latin typeface="微軟正黑體" panose="020B0604030504040204" pitchFamily="34" charset="-120"/>
                    <a:ea typeface="微軟正黑體" panose="020B0604030504040204" pitchFamily="34" charset="-120"/>
                    <a:sym typeface="字魂36号-正文宋楷" panose="00000500000000000000" charset="-122"/>
                  </a:rPr>
                  <a:t>1</a:t>
                </a:r>
                <a:r>
                  <a:rPr lang="zh-TW" altLang="en-US" sz="2000" b="1" u="sng" dirty="0">
                    <a:solidFill>
                      <a:schemeClr val="tx1">
                        <a:lumMod val="95000"/>
                        <a:lumOff val="5000"/>
                      </a:schemeClr>
                    </a:solidFill>
                    <a:latin typeface="微軟正黑體" panose="020B0604030504040204" pitchFamily="34" charset="-120"/>
                    <a:ea typeface="微軟正黑體" panose="020B0604030504040204" pitchFamily="34" charset="-120"/>
                    <a:sym typeface="字魂36号-正文宋楷" panose="00000500000000000000" charset="-122"/>
                  </a:rPr>
                  <a:t>第</a:t>
                </a:r>
                <a:r>
                  <a:rPr lang="en-US" altLang="zh-TW" sz="2000" b="1" u="sng" dirty="0">
                    <a:solidFill>
                      <a:schemeClr val="tx1">
                        <a:lumMod val="95000"/>
                        <a:lumOff val="5000"/>
                      </a:schemeClr>
                    </a:solidFill>
                    <a:latin typeface="微軟正黑體" panose="020B0604030504040204" pitchFamily="34" charset="-120"/>
                    <a:ea typeface="微軟正黑體" panose="020B0604030504040204" pitchFamily="34" charset="-120"/>
                    <a:sym typeface="字魂36号-正文宋楷" panose="00000500000000000000" charset="-122"/>
                  </a:rPr>
                  <a:t>1</a:t>
                </a:r>
                <a:r>
                  <a:rPr lang="zh-TW" altLang="en-US" sz="2000" b="1" u="sng" dirty="0">
                    <a:solidFill>
                      <a:schemeClr val="tx1">
                        <a:lumMod val="95000"/>
                        <a:lumOff val="5000"/>
                      </a:schemeClr>
                    </a:solidFill>
                    <a:latin typeface="微軟正黑體" panose="020B0604030504040204" pitchFamily="34" charset="-120"/>
                    <a:ea typeface="微軟正黑體" panose="020B0604030504040204" pitchFamily="34" charset="-120"/>
                    <a:sym typeface="字魂36号-正文宋楷" panose="00000500000000000000" charset="-122"/>
                  </a:rPr>
                  <a:t>項限制</a:t>
                </a:r>
                <a:r>
                  <a:rPr lang="zh-TW" altLang="en-US" sz="2000" b="1" dirty="0">
                    <a:solidFill>
                      <a:schemeClr val="tx1">
                        <a:lumMod val="95000"/>
                        <a:lumOff val="5000"/>
                      </a:schemeClr>
                    </a:solidFill>
                    <a:latin typeface="微軟正黑體" panose="020B0604030504040204" pitchFamily="34" charset="-120"/>
                    <a:ea typeface="微軟正黑體" panose="020B0604030504040204" pitchFamily="34" charset="-120"/>
                    <a:sym typeface="字魂36号-正文宋楷" panose="00000500000000000000" charset="-122"/>
                  </a:rPr>
                  <a:t>　</a:t>
                </a:r>
                <a:endParaRPr lang="en-US" sz="2000" b="1" dirty="0">
                  <a:solidFill>
                    <a:schemeClr val="tx1">
                      <a:lumMod val="95000"/>
                      <a:lumOff val="5000"/>
                    </a:schemeClr>
                  </a:solidFill>
                  <a:latin typeface="微軟正黑體" panose="020B0604030504040204" pitchFamily="34" charset="-120"/>
                  <a:ea typeface="微軟正黑體" panose="020B0604030504040204" pitchFamily="34" charset="-120"/>
                  <a:sym typeface="字魂36号-正文宋楷" panose="00000500000000000000" charset="-122"/>
                </a:endParaRPr>
              </a:p>
            </p:txBody>
          </p:sp>
          <p:pic>
            <p:nvPicPr>
              <p:cNvPr id="7" name="Picture 2" descr="免費Phone Icon 向量圖"/>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545" y="5755063"/>
                <a:ext cx="404769" cy="40476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圓角矩形 4"/>
            <p:cNvSpPr/>
            <p:nvPr/>
          </p:nvSpPr>
          <p:spPr>
            <a:xfrm>
              <a:off x="6226233" y="5523177"/>
              <a:ext cx="5320144" cy="598415"/>
            </a:xfrm>
            <a:prstGeom prst="roundRect">
              <a:avLst/>
            </a:prstGeom>
            <a:noFill/>
            <a:ln w="38100">
              <a:solidFill>
                <a:srgbClr val="E39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645549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跟騷法宣傳影片</a:t>
            </a:r>
            <a:endParaRPr lang="zh-TW" altLang="en-US" b="1" dirty="0">
              <a:solidFill>
                <a:srgbClr val="FF0000"/>
              </a:solidFill>
            </a:endParaRPr>
          </a:p>
        </p:txBody>
      </p:sp>
      <p:pic>
        <p:nvPicPr>
          <p:cNvPr id="4" name="內容版面配置區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2944" y="1690688"/>
            <a:ext cx="6999539" cy="4351338"/>
          </a:xfrm>
        </p:spPr>
      </p:pic>
    </p:spTree>
    <p:extLst>
      <p:ext uri="{BB962C8B-B14F-4D97-AF65-F5344CB8AC3E}">
        <p14:creationId xmlns:p14="http://schemas.microsoft.com/office/powerpoint/2010/main" val="4114347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1">
            <a:extLst>
              <a:ext uri="{FF2B5EF4-FFF2-40B4-BE49-F238E27FC236}">
                <a16:creationId xmlns:a16="http://schemas.microsoft.com/office/drawing/2014/main" id="{A44C659C-F933-4636-BD2F-A86699A433D4}"/>
              </a:ext>
            </a:extLst>
          </p:cNvPr>
          <p:cNvSpPr txBox="1"/>
          <p:nvPr/>
        </p:nvSpPr>
        <p:spPr bwMode="auto">
          <a:xfrm>
            <a:off x="312864" y="170840"/>
            <a:ext cx="7129927" cy="791499"/>
          </a:xfrm>
          <a:prstGeom prst="rect">
            <a:avLst/>
          </a:prstGeom>
          <a:noFill/>
        </p:spPr>
        <p:txBody>
          <a:bodyPr wrap="square">
            <a:spAutoFit/>
          </a:bodyPr>
          <a:lstStyle/>
          <a:p>
            <a:pPr fontAlgn="auto">
              <a:lnSpc>
                <a:spcPts val="6000"/>
              </a:lnSpc>
              <a:spcBef>
                <a:spcPts val="0"/>
              </a:spcBef>
              <a:spcAft>
                <a:spcPts val="0"/>
              </a:spcAft>
              <a:defRPr/>
            </a:pPr>
            <a:r>
              <a:rPr lang="zh-TW" altLang="en-US" sz="40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對特定人反覆或持續</a:t>
            </a:r>
            <a:r>
              <a:rPr lang="zh-TW" altLang="en-US" sz="28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實施跟騷行為</a:t>
            </a:r>
            <a:endParaRPr lang="en-US" altLang="zh-TW" sz="40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grpSp>
        <p:nvGrpSpPr>
          <p:cNvPr id="3" name="群組 2"/>
          <p:cNvGrpSpPr/>
          <p:nvPr/>
        </p:nvGrpSpPr>
        <p:grpSpPr>
          <a:xfrm>
            <a:off x="3483766" y="3574870"/>
            <a:ext cx="8401643" cy="2985433"/>
            <a:chOff x="1607341" y="3574870"/>
            <a:chExt cx="8401643" cy="2985433"/>
          </a:xfrm>
        </p:grpSpPr>
        <p:sp>
          <p:nvSpPr>
            <p:cNvPr id="12" name="文字方塊 11">
              <a:extLst>
                <a:ext uri="{FF2B5EF4-FFF2-40B4-BE49-F238E27FC236}">
                  <a16:creationId xmlns:a16="http://schemas.microsoft.com/office/drawing/2014/main" id="{4B382D36-2062-4817-A0CC-46CEA26F1313}"/>
                </a:ext>
              </a:extLst>
            </p:cNvPr>
            <p:cNvSpPr txBox="1"/>
            <p:nvPr/>
          </p:nvSpPr>
          <p:spPr>
            <a:xfrm>
              <a:off x="3537612" y="3574870"/>
              <a:ext cx="6471372" cy="2985433"/>
            </a:xfrm>
            <a:prstGeom prst="rect">
              <a:avLst/>
            </a:prstGeom>
            <a:noFill/>
          </p:spPr>
          <p:txBody>
            <a:bodyPr wrap="square">
              <a:spAutoFit/>
            </a:bodyPr>
            <a:lstStyle>
              <a:defPPr>
                <a:defRPr lang="zh-TW"/>
              </a:defPPr>
              <a:lvl1pPr>
                <a:defRPr b="1">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zh-TW" sz="2800" u="sng" dirty="0"/>
                <a:t>所</a:t>
              </a:r>
              <a:r>
                <a:rPr lang="zh-TW" altLang="en-US" sz="2800" u="sng" dirty="0"/>
                <a:t>謂</a:t>
              </a:r>
              <a:r>
                <a:rPr lang="zh-TW" altLang="zh-TW" sz="2800" u="sng" dirty="0"/>
                <a:t>反覆或持續</a:t>
              </a:r>
              <a:r>
                <a:rPr lang="zh-TW" altLang="en-US" sz="2800" dirty="0"/>
                <a:t>：</a:t>
              </a:r>
              <a:r>
                <a:rPr lang="zh-TW" altLang="zh-TW" sz="2000" u="sng" dirty="0">
                  <a:solidFill>
                    <a:srgbClr val="A50021"/>
                  </a:solidFill>
                </a:rPr>
                <a:t>係謂非偶然一次為之</a:t>
              </a:r>
              <a:r>
                <a:rPr lang="zh-TW" altLang="en-US" sz="2000" dirty="0"/>
                <a:t>。</a:t>
              </a:r>
              <a:endParaRPr lang="en-US" altLang="zh-TW" sz="2000" dirty="0"/>
            </a:p>
            <a:p>
              <a:r>
                <a:rPr lang="zh-TW" altLang="en-US" sz="2000" dirty="0"/>
                <a:t>參考</a:t>
              </a:r>
              <a:r>
                <a:rPr lang="zh-TW" altLang="zh-TW" sz="2000" dirty="0"/>
                <a:t>外國法制實務</a:t>
              </a:r>
              <a:r>
                <a:rPr lang="zh-TW" altLang="en-US" sz="2000" dirty="0"/>
                <a:t>：</a:t>
              </a:r>
              <a:endParaRPr lang="en-US" altLang="zh-TW" sz="2000" dirty="0"/>
            </a:p>
            <a:p>
              <a:r>
                <a:rPr lang="en-US" altLang="zh-TW" sz="2000" dirty="0"/>
                <a:t>-</a:t>
              </a:r>
              <a:r>
                <a:rPr lang="zh-TW" altLang="zh-TW" sz="2000" u="sng" dirty="0"/>
                <a:t>德國聯邦最高法院</a:t>
              </a:r>
              <a:r>
                <a:rPr lang="zh-TW" altLang="zh-TW" sz="2000" dirty="0"/>
                <a:t>認為判斷「持續反覆」要件，重點</a:t>
              </a:r>
              <a:r>
                <a:rPr lang="zh-TW" altLang="zh-TW" sz="2000" dirty="0">
                  <a:solidFill>
                    <a:srgbClr val="FF0000"/>
                  </a:solidFill>
                </a:rPr>
                <a:t>在於行為人是否顯露出不尊重被害人反對的意願</a:t>
              </a:r>
              <a:r>
                <a:rPr lang="zh-TW" altLang="zh-TW" sz="2000" dirty="0"/>
                <a:t>，或對</a:t>
              </a:r>
              <a:r>
                <a:rPr lang="zh-TW" altLang="zh-TW" sz="2000" dirty="0">
                  <a:solidFill>
                    <a:srgbClr val="FF0000"/>
                  </a:solidFill>
                </a:rPr>
                <a:t>被害人的想法採取漠視而無所謂的心態</a:t>
              </a:r>
              <a:r>
                <a:rPr lang="zh-TW" altLang="en-US" sz="2000" dirty="0"/>
                <a:t>。</a:t>
              </a:r>
              <a:endParaRPr lang="en-US" altLang="zh-TW" sz="2000" dirty="0"/>
            </a:p>
            <a:p>
              <a:r>
                <a:rPr lang="en-US" altLang="zh-TW" sz="2000" dirty="0"/>
                <a:t>-</a:t>
              </a:r>
              <a:r>
                <a:rPr lang="zh-TW" altLang="zh-TW" sz="2000" u="sng" dirty="0"/>
                <a:t>奧地利刑法</a:t>
              </a:r>
              <a:r>
                <a:rPr lang="zh-TW" altLang="zh-TW" sz="2000" dirty="0"/>
                <a:t>認為應從「時間限度」，即長時間的騷擾，結合「量的限度」，即次數與頻繁度作整體評價</a:t>
              </a:r>
              <a:r>
                <a:rPr lang="zh-TW" altLang="en-US" sz="2000" dirty="0"/>
                <a:t>。</a:t>
              </a:r>
              <a:endParaRPr lang="en-US" altLang="zh-TW" sz="2000" dirty="0"/>
            </a:p>
            <a:p>
              <a:r>
                <a:rPr lang="en-US" altLang="zh-TW" sz="2000" dirty="0"/>
                <a:t>-</a:t>
              </a:r>
              <a:r>
                <a:rPr lang="zh-TW" altLang="zh-TW" sz="2000" u="sng" dirty="0"/>
                <a:t>日本</a:t>
              </a:r>
              <a:r>
                <a:rPr lang="zh-TW" altLang="zh-TW" sz="2000" dirty="0"/>
                <a:t>則認為所謂「反覆」，係指複數次重複為之，以時間上的近接性為必要，並就</a:t>
              </a:r>
              <a:r>
                <a:rPr lang="zh-TW" altLang="zh-TW" sz="2000" dirty="0">
                  <a:solidFill>
                    <a:srgbClr val="FF0000"/>
                  </a:solidFill>
                </a:rPr>
                <a:t>個別具體事案作判斷</a:t>
              </a:r>
              <a:r>
                <a:rPr lang="zh-TW" altLang="en-US" sz="2000" dirty="0"/>
                <a:t>。</a:t>
              </a:r>
            </a:p>
          </p:txBody>
        </p:sp>
        <p:pic>
          <p:nvPicPr>
            <p:cNvPr id="1026" name="Picture 2" descr="Loop play again repeat icon - Audio Controls Ui Icons Free">
              <a:extLst>
                <a:ext uri="{FF2B5EF4-FFF2-40B4-BE49-F238E27FC236}">
                  <a16:creationId xmlns:a16="http://schemas.microsoft.com/office/drawing/2014/main" id="{130E3975-06B5-4136-827E-958FB962F7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7341" y="4040806"/>
              <a:ext cx="1795130" cy="17951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群組 1"/>
          <p:cNvGrpSpPr/>
          <p:nvPr/>
        </p:nvGrpSpPr>
        <p:grpSpPr>
          <a:xfrm>
            <a:off x="92866" y="1204990"/>
            <a:ext cx="8287343" cy="2369880"/>
            <a:chOff x="1607341" y="1167558"/>
            <a:chExt cx="8287343" cy="2369880"/>
          </a:xfrm>
        </p:grpSpPr>
        <p:sp>
          <p:nvSpPr>
            <p:cNvPr id="9" name="文字方塊 8">
              <a:extLst>
                <a:ext uri="{FF2B5EF4-FFF2-40B4-BE49-F238E27FC236}">
                  <a16:creationId xmlns:a16="http://schemas.microsoft.com/office/drawing/2014/main" id="{25D13DF6-EE92-4467-AAE4-489139E0EFB2}"/>
                </a:ext>
              </a:extLst>
            </p:cNvPr>
            <p:cNvSpPr txBox="1"/>
            <p:nvPr/>
          </p:nvSpPr>
          <p:spPr>
            <a:xfrm>
              <a:off x="3537612" y="1167558"/>
              <a:ext cx="6357072" cy="2369880"/>
            </a:xfrm>
            <a:prstGeom prst="rect">
              <a:avLst/>
            </a:prstGeom>
            <a:noFill/>
          </p:spPr>
          <p:txBody>
            <a:bodyPr wrap="square">
              <a:spAutoFit/>
            </a:bodyPr>
            <a:lstStyle/>
            <a:p>
              <a:r>
                <a:rPr lang="zh-TW" altLang="en-US" sz="2800" b="1" u="sng" dirty="0">
                  <a:latin typeface="微軟正黑體" panose="020B0604030504040204" pitchFamily="34" charset="-120"/>
                  <a:ea typeface="微軟正黑體" panose="020B0604030504040204" pitchFamily="34" charset="-120"/>
                  <a:cs typeface="Times New Roman" panose="02020603050405020304" pitchFamily="18" charset="0"/>
                </a:rPr>
                <a:t>針對</a:t>
              </a:r>
              <a:r>
                <a:rPr lang="zh-TW" altLang="en-US" sz="2800" b="1" u="sng" dirty="0">
                  <a:effectLst/>
                  <a:latin typeface="微軟正黑體" panose="020B0604030504040204" pitchFamily="34" charset="-120"/>
                  <a:ea typeface="微軟正黑體" panose="020B0604030504040204" pitchFamily="34" charset="-120"/>
                  <a:cs typeface="Times New Roman" panose="02020603050405020304" pitchFamily="18" charset="0"/>
                </a:rPr>
                <a:t>特定人</a:t>
              </a:r>
              <a:r>
                <a:rPr lang="zh-TW" altLang="en-US" sz="2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本法定明跟蹤騷擾行為須針對特定人反覆或持續，為違反其意願且與性或性別有關之行為，且有使他人心生畏怖之結果，其立法目的係</a:t>
              </a:r>
              <a:r>
                <a:rPr lang="zh-TW" altLang="zh-TW"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保護個人法益</a:t>
              </a: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；如屬單次、隨機挑選被害人犯案，即不符合針對特定人反覆或持續為之的要件；又如係針對某特定或不特定之族群為仇恨、歧視言論者，亦無本法之適用</a:t>
              </a:r>
              <a:r>
                <a:rPr lang="zh-TW" altLang="en-US" sz="2000" b="1"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b="1" dirty="0">
                <a:latin typeface="微軟正黑體" panose="020B0604030504040204" pitchFamily="34" charset="-120"/>
                <a:ea typeface="微軟正黑體" panose="020B0604030504040204" pitchFamily="34" charset="-120"/>
              </a:endParaRPr>
            </a:p>
          </p:txBody>
        </p:sp>
        <p:pic>
          <p:nvPicPr>
            <p:cNvPr id="1030" name="Picture 6" descr="Crime, female, girl, harassment, sexual harassment, target, victim icon -  Download on Iconfinder">
              <a:extLst>
                <a:ext uri="{FF2B5EF4-FFF2-40B4-BE49-F238E27FC236}">
                  <a16:creationId xmlns:a16="http://schemas.microsoft.com/office/drawing/2014/main" id="{117F0196-DFB4-42E4-BB8C-85B3075C832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607341" y="1167558"/>
              <a:ext cx="2065412" cy="20654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7963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1">
            <a:extLst>
              <a:ext uri="{FF2B5EF4-FFF2-40B4-BE49-F238E27FC236}">
                <a16:creationId xmlns:a16="http://schemas.microsoft.com/office/drawing/2014/main" id="{A44C659C-F933-4636-BD2F-A86699A433D4}"/>
              </a:ext>
            </a:extLst>
          </p:cNvPr>
          <p:cNvSpPr txBox="1"/>
          <p:nvPr/>
        </p:nvSpPr>
        <p:spPr bwMode="auto">
          <a:xfrm>
            <a:off x="312864" y="170840"/>
            <a:ext cx="7129927" cy="791499"/>
          </a:xfrm>
          <a:prstGeom prst="rect">
            <a:avLst/>
          </a:prstGeom>
          <a:noFill/>
        </p:spPr>
        <p:txBody>
          <a:bodyPr wrap="square">
            <a:spAutoFit/>
          </a:bodyPr>
          <a:lstStyle/>
          <a:p>
            <a:pPr fontAlgn="auto">
              <a:lnSpc>
                <a:spcPts val="6000"/>
              </a:lnSpc>
              <a:spcBef>
                <a:spcPts val="0"/>
              </a:spcBef>
              <a:spcAft>
                <a:spcPts val="0"/>
              </a:spcAft>
              <a:defRPr/>
            </a:pPr>
            <a:r>
              <a:rPr lang="zh-TW" altLang="en-US" sz="4000" b="1"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對特定人反覆或持續</a:t>
            </a:r>
            <a:r>
              <a:rPr lang="zh-TW" altLang="en-US" sz="28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rPr>
              <a:t>實施跟騷行為</a:t>
            </a:r>
            <a:endParaRPr lang="en-US" altLang="zh-TW" sz="4000" b="1" u="sng" dirty="0">
              <a:solidFill>
                <a:schemeClr val="accent1">
                  <a:lumMod val="50000"/>
                </a:schemeClr>
              </a:solidFill>
              <a:latin typeface="Microsoft YaHei" panose="020B0503020204020204" pitchFamily="34" charset="-122"/>
              <a:ea typeface="Microsoft YaHei" panose="020B0503020204020204" pitchFamily="34" charset="-122"/>
              <a:cs typeface="Roboto Black" charset="0"/>
            </a:endParaRPr>
          </a:p>
        </p:txBody>
      </p:sp>
      <p:grpSp>
        <p:nvGrpSpPr>
          <p:cNvPr id="2" name="群組 1"/>
          <p:cNvGrpSpPr/>
          <p:nvPr/>
        </p:nvGrpSpPr>
        <p:grpSpPr>
          <a:xfrm>
            <a:off x="92866" y="1204990"/>
            <a:ext cx="8287343" cy="4216539"/>
            <a:chOff x="1607341" y="1167558"/>
            <a:chExt cx="8287343" cy="4216539"/>
          </a:xfrm>
        </p:grpSpPr>
        <p:sp>
          <p:nvSpPr>
            <p:cNvPr id="9" name="文字方塊 8">
              <a:extLst>
                <a:ext uri="{FF2B5EF4-FFF2-40B4-BE49-F238E27FC236}">
                  <a16:creationId xmlns:a16="http://schemas.microsoft.com/office/drawing/2014/main" id="{25D13DF6-EE92-4467-AAE4-489139E0EFB2}"/>
                </a:ext>
              </a:extLst>
            </p:cNvPr>
            <p:cNvSpPr txBox="1"/>
            <p:nvPr/>
          </p:nvSpPr>
          <p:spPr>
            <a:xfrm>
              <a:off x="3537612" y="1167558"/>
              <a:ext cx="6357072" cy="4216539"/>
            </a:xfrm>
            <a:prstGeom prst="rect">
              <a:avLst/>
            </a:prstGeom>
            <a:noFill/>
          </p:spPr>
          <p:txBody>
            <a:bodyPr wrap="square">
              <a:spAutoFit/>
            </a:bodyPr>
            <a:lstStyle/>
            <a:p>
              <a:r>
                <a:rPr lang="zh-TW" altLang="en-US" sz="2800" b="1" u="sng" dirty="0">
                  <a:latin typeface="微軟正黑體" panose="020B0604030504040204" pitchFamily="34" charset="-120"/>
                  <a:ea typeface="微軟正黑體" panose="020B0604030504040204" pitchFamily="34" charset="-120"/>
                  <a:cs typeface="Times New Roman" panose="02020603050405020304" pitchFamily="18" charset="0"/>
                </a:rPr>
                <a:t>針對</a:t>
              </a:r>
              <a:r>
                <a:rPr lang="zh-TW" altLang="en-US" sz="2800" b="1" u="sng" dirty="0">
                  <a:effectLst/>
                  <a:latin typeface="微軟正黑體" panose="020B0604030504040204" pitchFamily="34" charset="-120"/>
                  <a:ea typeface="微軟正黑體" panose="020B0604030504040204" pitchFamily="34" charset="-120"/>
                  <a:cs typeface="Times New Roman" panose="02020603050405020304" pitchFamily="18" charset="0"/>
                </a:rPr>
                <a:t>特定人</a:t>
              </a:r>
              <a:r>
                <a:rPr lang="zh-TW" altLang="en-US" sz="2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本法定明跟蹤騷擾行為須針對特定人反覆或持續，為違反其意願且與性或性別有關之行為，且有使他人心生畏怖之結果，其立法目的係</a:t>
              </a:r>
              <a:r>
                <a:rPr lang="zh-TW" altLang="zh-TW" sz="2000" b="1" u="sng" dirty="0">
                  <a:solidFill>
                    <a:srgbClr val="A50021"/>
                  </a:solidFill>
                  <a:effectLst/>
                  <a:latin typeface="微軟正黑體" panose="020B0604030504040204" pitchFamily="34" charset="-120"/>
                  <a:ea typeface="微軟正黑體" panose="020B0604030504040204" pitchFamily="34" charset="-120"/>
                  <a:cs typeface="Times New Roman" panose="02020603050405020304" pitchFamily="18" charset="0"/>
                </a:rPr>
                <a:t>保護個人法益</a:t>
              </a: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；如屬單次、隨機挑選被害人犯案，即不符合針對特定人反覆或持續為之的要件；又如係針對某特定或不特定之族群為仇恨、歧視言論者，亦無本法之適用</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條第</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項 </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對特定人之配偶、直系血親、同居親屬或與特定人社會生活關係密切之人，以前項之方法反覆或持續為違反其意願而</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與性或性別無關之各款行為之一</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，使之心生畏怖，足以影響其日常生活或社會活動，亦為本法所稱跟蹤騷擾行為。</a:t>
              </a:r>
              <a:endParaRPr lang="zh-TW" altLang="en-US" sz="2000" b="1" dirty="0">
                <a:latin typeface="微軟正黑體" panose="020B0604030504040204" pitchFamily="34" charset="-120"/>
                <a:ea typeface="微軟正黑體" panose="020B0604030504040204" pitchFamily="34" charset="-120"/>
              </a:endParaRPr>
            </a:p>
          </p:txBody>
        </p:sp>
        <p:pic>
          <p:nvPicPr>
            <p:cNvPr id="1030" name="Picture 6" descr="Crime, female, girl, harassment, sexual harassment, target, victim icon -  Download on Iconfinder">
              <a:extLst>
                <a:ext uri="{FF2B5EF4-FFF2-40B4-BE49-F238E27FC236}">
                  <a16:creationId xmlns:a16="http://schemas.microsoft.com/office/drawing/2014/main" id="{117F0196-DFB4-42E4-BB8C-85B3075C832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607341" y="1167558"/>
              <a:ext cx="2065412" cy="20654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672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045"/>
          <a:stretch/>
        </p:blipFill>
        <p:spPr bwMode="auto">
          <a:xfrm>
            <a:off x="1553210" y="1168400"/>
            <a:ext cx="9512300" cy="471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6583680" y="3242826"/>
            <a:ext cx="3972560" cy="369332"/>
          </a:xfrm>
          <a:prstGeom prst="rect">
            <a:avLst/>
          </a:prstGeom>
          <a:noFill/>
          <a:ln w="38100">
            <a:solidFill>
              <a:srgbClr val="FF0000"/>
            </a:solidFill>
          </a:ln>
        </p:spPr>
        <p:txBody>
          <a:bodyPr wrap="square" rtlCol="0">
            <a:spAutoFit/>
          </a:bodyPr>
          <a:lstStyle/>
          <a:p>
            <a:endParaRPr lang="zh-TW" altLang="en-US" dirty="0"/>
          </a:p>
        </p:txBody>
      </p:sp>
      <p:sp>
        <p:nvSpPr>
          <p:cNvPr id="4" name="文字方塊 3"/>
          <p:cNvSpPr txBox="1"/>
          <p:nvPr/>
        </p:nvSpPr>
        <p:spPr>
          <a:xfrm>
            <a:off x="5212080" y="2153920"/>
            <a:ext cx="2357120" cy="369332"/>
          </a:xfrm>
          <a:prstGeom prst="rect">
            <a:avLst/>
          </a:prstGeom>
          <a:noFill/>
          <a:ln w="38100">
            <a:solidFill>
              <a:srgbClr val="FF0000"/>
            </a:solidFill>
          </a:ln>
        </p:spPr>
        <p:txBody>
          <a:bodyPr wrap="square" rtlCol="0">
            <a:spAutoFit/>
          </a:bodyPr>
          <a:lstStyle/>
          <a:p>
            <a:endParaRPr lang="zh-TW" altLang="en-US" dirty="0"/>
          </a:p>
        </p:txBody>
      </p:sp>
    </p:spTree>
    <p:extLst>
      <p:ext uri="{BB962C8B-B14F-4D97-AF65-F5344CB8AC3E}">
        <p14:creationId xmlns:p14="http://schemas.microsoft.com/office/powerpoint/2010/main" val="387170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363"/>
          <a:stretch/>
        </p:blipFill>
        <p:spPr bwMode="auto">
          <a:xfrm>
            <a:off x="1450975" y="1412240"/>
            <a:ext cx="9290050" cy="462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7171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3898</TotalTime>
  <Words>4229</Words>
  <Application>Microsoft Office PowerPoint</Application>
  <PresentationFormat>寬螢幕</PresentationFormat>
  <Paragraphs>347</Paragraphs>
  <Slides>35</Slides>
  <Notes>10</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35</vt:i4>
      </vt:variant>
    </vt:vector>
  </HeadingPairs>
  <TitlesOfParts>
    <vt:vector size="52" baseType="lpstr">
      <vt:lpstr>等线</vt:lpstr>
      <vt:lpstr>I.Ming</vt:lpstr>
      <vt:lpstr>Microsoft YaHei</vt:lpstr>
      <vt:lpstr>Microsoft YaHei</vt:lpstr>
      <vt:lpstr>Roboto Black</vt:lpstr>
      <vt:lpstr>字魂35号-经典雅黑</vt:lpstr>
      <vt:lpstr>字魂36号-正文宋楷</vt:lpstr>
      <vt:lpstr>微軟正黑體</vt:lpstr>
      <vt:lpstr>新細明體</vt:lpstr>
      <vt:lpstr>標楷體</vt:lpstr>
      <vt:lpstr>Arial</vt:lpstr>
      <vt:lpstr>Calibri</vt:lpstr>
      <vt:lpstr>Calibri Light</vt:lpstr>
      <vt:lpstr>Impact</vt:lpstr>
      <vt:lpstr>Times New Roman</vt:lpstr>
      <vt:lpstr>Wingdings</vt:lpstr>
      <vt:lpstr>Office 佈景主題</vt:lpstr>
      <vt:lpstr>PowerPoint 簡報</vt:lpstr>
      <vt:lpstr>PowerPoint 簡報</vt:lpstr>
      <vt:lpstr>PowerPoint 簡報</vt:lpstr>
      <vt:lpstr>PowerPoint 簡報</vt:lpstr>
      <vt:lpstr>跟騷法宣傳影片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RR771</dc:creator>
  <cp:lastModifiedBy>user</cp:lastModifiedBy>
  <cp:revision>197</cp:revision>
  <cp:lastPrinted>2022-03-31T01:19:16Z</cp:lastPrinted>
  <dcterms:created xsi:type="dcterms:W3CDTF">2021-12-18T16:49:09Z</dcterms:created>
  <dcterms:modified xsi:type="dcterms:W3CDTF">2022-08-26T05:19:05Z</dcterms:modified>
</cp:coreProperties>
</file>